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347" r:id="rId5"/>
    <p:sldId id="348" r:id="rId6"/>
    <p:sldId id="257" r:id="rId7"/>
    <p:sldId id="354" r:id="rId8"/>
    <p:sldId id="321" r:id="rId9"/>
    <p:sldId id="320" r:id="rId10"/>
    <p:sldId id="323" r:id="rId11"/>
    <p:sldId id="324" r:id="rId12"/>
    <p:sldId id="351" r:id="rId13"/>
    <p:sldId id="330" r:id="rId14"/>
    <p:sldId id="327" r:id="rId15"/>
    <p:sldId id="332" r:id="rId16"/>
    <p:sldId id="355" r:id="rId17"/>
    <p:sldId id="328" r:id="rId18"/>
    <p:sldId id="329" r:id="rId19"/>
    <p:sldId id="334" r:id="rId20"/>
    <p:sldId id="338" r:id="rId21"/>
    <p:sldId id="342" r:id="rId22"/>
    <p:sldId id="339" r:id="rId23"/>
    <p:sldId id="340" r:id="rId24"/>
    <p:sldId id="343" r:id="rId25"/>
    <p:sldId id="285" r:id="rId26"/>
    <p:sldId id="344" r:id="rId27"/>
    <p:sldId id="345" r:id="rId28"/>
    <p:sldId id="346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lletier, Christian-a (TE-EGA)" initials="P(" lastIdx="2" clrIdx="0">
    <p:extLst>
      <p:ext uri="{19B8F6BF-5375-455C-9EA6-DF929625EA0E}">
        <p15:presenceInfo xmlns:p15="http://schemas.microsoft.com/office/powerpoint/2012/main" userId="S::christian-a.pelletier@ville.quebec.qc.ca::a275d30e-a98b-48b9-bc14-86cbf39662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2235B3-4021-48AC-A59C-8368A865FBFA}" v="562" dt="2021-11-03T14:24:32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406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151671\OneDrive%20-%20Ville%20de%20Quebec\Bureau\KPI%20-%20MAI%202018\KPI%20-%20G&#201;N&#201;RAL%20-%20CHRISTIAN%20P\Pr&#233;sentation%20DG%2015%20avril%202020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illedequebec-my.sharepoint.com/personal/rene_bourgeois_ville_quebec_qc_ca/Documents/Bureau/KPI%20-%20MAI%202018/KPI%20-%20G&#201;N&#201;RAL%20-%20CHRISTIAN%20P/Pr&#233;sentation%20DG%2015%20avril%202020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 nombre'!$B$4</c:f>
              <c:strCache>
                <c:ptCount val="1"/>
                <c:pt idx="0">
                  <c:v>Intervention de maintenance préventive 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'DI nombre'!$C$3:$H$3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'DI nombre'!$C$4:$H$4</c:f>
              <c:numCache>
                <c:formatCode>#,##0</c:formatCode>
                <c:ptCount val="5"/>
                <c:pt idx="0">
                  <c:v>6021</c:v>
                </c:pt>
                <c:pt idx="1">
                  <c:v>7093</c:v>
                </c:pt>
                <c:pt idx="2">
                  <c:v>7641</c:v>
                </c:pt>
                <c:pt idx="3">
                  <c:v>8203</c:v>
                </c:pt>
                <c:pt idx="4">
                  <c:v>8244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E3-4060-AFD1-B4CC02CE858E}"/>
            </c:ext>
          </c:extLst>
        </c:ser>
        <c:ser>
          <c:idx val="1"/>
          <c:order val="1"/>
          <c:tx>
            <c:strRef>
              <c:f>'DI nombre'!$B$6</c:f>
              <c:strCache>
                <c:ptCount val="1"/>
                <c:pt idx="0">
                  <c:v>Intervention corrective en mode planifé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'DI nombre'!$C$3:$H$3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'DI nombre'!$C$6:$H$6</c:f>
              <c:numCache>
                <c:formatCode>General</c:formatCode>
                <c:ptCount val="5"/>
                <c:pt idx="0">
                  <c:v>5930</c:v>
                </c:pt>
                <c:pt idx="1">
                  <c:v>7157</c:v>
                </c:pt>
                <c:pt idx="2">
                  <c:v>8647</c:v>
                </c:pt>
                <c:pt idx="3">
                  <c:v>9162</c:v>
                </c:pt>
                <c:pt idx="4">
                  <c:v>9234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E3-4060-AFD1-B4CC02CE858E}"/>
            </c:ext>
          </c:extLst>
        </c:ser>
        <c:ser>
          <c:idx val="2"/>
          <c:order val="2"/>
          <c:tx>
            <c:strRef>
              <c:f>'DI nombre'!$B$7</c:f>
              <c:strCache>
                <c:ptCount val="1"/>
                <c:pt idx="0">
                  <c:v>Intervention corrective en mode urgence </c:v>
                </c:pt>
              </c:strCache>
            </c:strRef>
          </c:tx>
          <c:spPr>
            <a:solidFill>
              <a:srgbClr val="F52929"/>
            </a:solidFill>
            <a:ln>
              <a:noFill/>
            </a:ln>
            <a:effectLst/>
          </c:spPr>
          <c:invertIfNegative val="0"/>
          <c:cat>
            <c:numRef>
              <c:f>'DI nombre'!$C$3:$H$3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'DI nombre'!$C$7:$H$7</c:f>
              <c:numCache>
                <c:formatCode>General</c:formatCode>
                <c:ptCount val="5"/>
                <c:pt idx="0">
                  <c:v>3420</c:v>
                </c:pt>
                <c:pt idx="1">
                  <c:v>3173</c:v>
                </c:pt>
                <c:pt idx="2">
                  <c:v>3102</c:v>
                </c:pt>
                <c:pt idx="3">
                  <c:v>2899</c:v>
                </c:pt>
                <c:pt idx="4">
                  <c:v>2966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E3-4060-AFD1-B4CC02CE8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5203688"/>
        <c:axId val="705205656"/>
      </c:barChart>
      <c:catAx>
        <c:axId val="70520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5205656"/>
        <c:crosses val="autoZero"/>
        <c:auto val="1"/>
        <c:lblAlgn val="ctr"/>
        <c:lblOffset val="100"/>
        <c:noMultiLvlLbl val="0"/>
      </c:catAx>
      <c:valAx>
        <c:axId val="705205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5203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7401801458756"/>
          <c:y val="8.471451753354016E-2"/>
          <c:w val="0.85996219384494033"/>
          <c:h val="0.825956843501905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'DI heures'!$B$3</c:f>
              <c:strCache>
                <c:ptCount val="1"/>
                <c:pt idx="0">
                  <c:v>Correctif en mode urgence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'DI heures'!$C$2:$H$2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  <c:extLst/>
            </c:numRef>
          </c:cat>
          <c:val>
            <c:numRef>
              <c:f>'DI heures'!$C$3:$H$3</c:f>
              <c:numCache>
                <c:formatCode>General</c:formatCode>
                <c:ptCount val="5"/>
                <c:pt idx="0">
                  <c:v>17247</c:v>
                </c:pt>
                <c:pt idx="1">
                  <c:v>15082</c:v>
                </c:pt>
                <c:pt idx="2">
                  <c:v>12630</c:v>
                </c:pt>
                <c:pt idx="3">
                  <c:v>11653</c:v>
                </c:pt>
                <c:pt idx="4">
                  <c:v>12040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A58-4FA5-BBB8-0F44A75CC459}"/>
            </c:ext>
          </c:extLst>
        </c:ser>
        <c:ser>
          <c:idx val="1"/>
          <c:order val="1"/>
          <c:tx>
            <c:strRef>
              <c:f>'DI heures'!$B$4</c:f>
              <c:strCache>
                <c:ptCount val="1"/>
                <c:pt idx="0">
                  <c:v>Correctif en mode planifié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'DI heures'!$C$2:$H$2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  <c:extLst/>
            </c:numRef>
          </c:cat>
          <c:val>
            <c:numRef>
              <c:f>'DI heures'!$C$4:$H$4</c:f>
              <c:numCache>
                <c:formatCode>General</c:formatCode>
                <c:ptCount val="5"/>
                <c:pt idx="0">
                  <c:v>39775</c:v>
                </c:pt>
                <c:pt idx="1">
                  <c:v>43975</c:v>
                </c:pt>
                <c:pt idx="2">
                  <c:v>45653</c:v>
                </c:pt>
                <c:pt idx="3">
                  <c:v>47072</c:v>
                </c:pt>
                <c:pt idx="4">
                  <c:v>43417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A58-4FA5-BBB8-0F44A75CC459}"/>
            </c:ext>
          </c:extLst>
        </c:ser>
        <c:ser>
          <c:idx val="2"/>
          <c:order val="2"/>
          <c:tx>
            <c:strRef>
              <c:f>'DI heures'!$B$5</c:f>
              <c:strCache>
                <c:ptCount val="1"/>
                <c:pt idx="0">
                  <c:v>Maintenance préventive 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'DI heures'!$C$2:$H$2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  <c:extLst/>
            </c:numRef>
          </c:cat>
          <c:val>
            <c:numRef>
              <c:f>'DI heures'!$C$5:$H$5</c:f>
              <c:numCache>
                <c:formatCode>General</c:formatCode>
                <c:ptCount val="5"/>
                <c:pt idx="0">
                  <c:v>10947</c:v>
                </c:pt>
                <c:pt idx="1">
                  <c:v>12738</c:v>
                </c:pt>
                <c:pt idx="2">
                  <c:v>12139</c:v>
                </c:pt>
                <c:pt idx="3">
                  <c:v>12093</c:v>
                </c:pt>
                <c:pt idx="4" formatCode="#,##0">
                  <c:v>11881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3A58-4FA5-BBB8-0F44A75CC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05203688"/>
        <c:axId val="705205656"/>
      </c:barChart>
      <c:catAx>
        <c:axId val="70520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5205656"/>
        <c:crosses val="autoZero"/>
        <c:auto val="1"/>
        <c:lblAlgn val="ctr"/>
        <c:lblOffset val="100"/>
        <c:noMultiLvlLbl val="0"/>
      </c:catAx>
      <c:valAx>
        <c:axId val="705205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5203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617FF-D875-4219-85E7-ECC9FA850333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1A14C-23A9-49F2-ACFC-E959F28E052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642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Défis : </a:t>
            </a:r>
            <a:r>
              <a:rPr lang="fr-CA">
                <a:cs typeface="Calibri"/>
              </a:rPr>
              <a:t>Contexte municipal avec des services partagés non spécialisés ayant un </a:t>
            </a:r>
            <a:r>
              <a:rPr lang="fr-CA" err="1">
                <a:cs typeface="Calibri"/>
              </a:rPr>
              <a:t>language</a:t>
            </a:r>
            <a:r>
              <a:rPr lang="fr-CA">
                <a:cs typeface="Calibri"/>
              </a:rPr>
              <a:t> et une connaissance différentes</a:t>
            </a:r>
            <a:endParaRPr lang="fr-FR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0590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Concentre sur la planification – Base des meilleurs pratique – Le gain commence par là – S’améliore d’année en année</a:t>
            </a:r>
            <a:endParaRPr lang="fr-FR"/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2710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MESSAGE : 1 PLANIF POUR CHAQUE ÉQUIPE – 5 ÉQUIPES - RATIO 1 POUR 12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 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2367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55 000 Emplacements qui </a:t>
            </a:r>
            <a:r>
              <a:rPr lang="en-US" err="1"/>
              <a:t>inclu</a:t>
            </a:r>
            <a:r>
              <a:rPr lang="en-US"/>
              <a:t> 39,000 </a:t>
            </a:r>
            <a:r>
              <a:rPr lang="en-US" err="1"/>
              <a:t>équipements</a:t>
            </a:r>
            <a:r>
              <a:rPr lang="en-US"/>
              <a:t> et 17,000 </a:t>
            </a:r>
            <a:r>
              <a:rPr lang="en-US" err="1"/>
              <a:t>composantes</a:t>
            </a:r>
            <a:endParaRPr lang="fr-CA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3882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- </a:t>
            </a:r>
            <a:r>
              <a:rPr lang="fr-CA" noProof="0"/>
              <a:t>Nombre</a:t>
            </a:r>
            <a:r>
              <a:rPr lang="en-US"/>
              <a:t> </a:t>
            </a:r>
            <a:r>
              <a:rPr lang="en-US" err="1"/>
              <a:t>d’actif</a:t>
            </a:r>
            <a:r>
              <a:rPr lang="en-US"/>
              <a:t> 42,331 </a:t>
            </a:r>
            <a:endParaRPr lang="fr-FR"/>
          </a:p>
          <a:p>
            <a:endParaRPr lang="en-US"/>
          </a:p>
          <a:p>
            <a:r>
              <a:rPr lang="en-US"/>
              <a:t>-  </a:t>
            </a:r>
            <a:r>
              <a:rPr lang="en-US" err="1"/>
              <a:t>Expliquer</a:t>
            </a:r>
            <a:r>
              <a:rPr lang="en-US"/>
              <a:t> la MP : </a:t>
            </a:r>
            <a:r>
              <a:rPr lang="en-US" err="1"/>
              <a:t>Quel</a:t>
            </a:r>
            <a:r>
              <a:rPr lang="en-US"/>
              <a:t> </a:t>
            </a:r>
            <a:r>
              <a:rPr lang="en-US" err="1"/>
              <a:t>équipement</a:t>
            </a:r>
            <a:r>
              <a:rPr lang="en-US"/>
              <a:t>, il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situé</a:t>
            </a:r>
            <a:r>
              <a:rPr lang="en-US"/>
              <a:t> </a:t>
            </a:r>
            <a:r>
              <a:rPr lang="en-US" err="1"/>
              <a:t>où</a:t>
            </a:r>
            <a:r>
              <a:rPr lang="en-US"/>
              <a:t>, à </a:t>
            </a:r>
            <a:r>
              <a:rPr lang="en-US" err="1"/>
              <a:t>quel</a:t>
            </a:r>
            <a:r>
              <a:rPr lang="en-US"/>
              <a:t> </a:t>
            </a:r>
            <a:r>
              <a:rPr lang="en-US" err="1"/>
              <a:t>fréquence</a:t>
            </a:r>
            <a:r>
              <a:rPr lang="en-US"/>
              <a:t> ( le plus basic pour commencer : 6mois, 1 </a:t>
            </a:r>
            <a:r>
              <a:rPr lang="en-US" err="1"/>
              <a:t>ans</a:t>
            </a:r>
            <a:r>
              <a:rPr lang="en-US"/>
              <a:t>, car on </a:t>
            </a:r>
            <a:r>
              <a:rPr lang="en-US" err="1"/>
              <a:t>avait</a:t>
            </a:r>
            <a:r>
              <a:rPr lang="en-US"/>
              <a:t> trop </a:t>
            </a:r>
            <a:r>
              <a:rPr lang="en-US" err="1"/>
              <a:t>d'équipement</a:t>
            </a:r>
            <a:r>
              <a:rPr lang="en-US"/>
              <a:t>) </a:t>
            </a:r>
            <a:r>
              <a:rPr lang="en-US" err="1"/>
              <a:t>ensuite</a:t>
            </a:r>
            <a:r>
              <a:rPr lang="en-US"/>
              <a:t> </a:t>
            </a:r>
            <a:r>
              <a:rPr lang="en-US" err="1"/>
              <a:t>viendra</a:t>
            </a:r>
            <a:r>
              <a:rPr lang="en-US"/>
              <a:t> le </a:t>
            </a:r>
            <a:r>
              <a:rPr lang="en-US" err="1"/>
              <a:t>conditionel</a:t>
            </a:r>
            <a:r>
              <a:rPr lang="en-US"/>
              <a:t> ( </a:t>
            </a:r>
            <a:r>
              <a:rPr lang="en-US" err="1"/>
              <a:t>analyse</a:t>
            </a:r>
            <a:r>
              <a:rPr lang="en-US"/>
              <a:t> </a:t>
            </a:r>
            <a:r>
              <a:rPr lang="en-US" err="1"/>
              <a:t>d'huile</a:t>
            </a:r>
            <a:r>
              <a:rPr lang="en-US"/>
              <a:t>, </a:t>
            </a:r>
            <a:r>
              <a:rPr lang="en-US" err="1"/>
              <a:t>alarmes</a:t>
            </a:r>
            <a:r>
              <a:rPr lang="en-US"/>
              <a:t>, </a:t>
            </a:r>
            <a:r>
              <a:rPr lang="en-US" err="1"/>
              <a:t>heures</a:t>
            </a:r>
            <a:r>
              <a:rPr lang="en-US"/>
              <a:t> de </a:t>
            </a:r>
            <a:r>
              <a:rPr lang="en-US" err="1"/>
              <a:t>fonctionnement</a:t>
            </a:r>
            <a:r>
              <a:rPr lang="en-US"/>
              <a:t> )  </a:t>
            </a:r>
            <a:endParaRPr lang="fr-CA">
              <a:cs typeface="Calibri"/>
            </a:endParaRPr>
          </a:p>
          <a:p>
            <a:endParaRPr lang="en-US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en-US" err="1">
                <a:cs typeface="Calibri"/>
              </a:rPr>
              <a:t>Expliquer</a:t>
            </a:r>
            <a:r>
              <a:rPr lang="en-US">
                <a:cs typeface="Calibri"/>
              </a:rPr>
              <a:t> la GO : Au début, </a:t>
            </a:r>
            <a:r>
              <a:rPr lang="en-US" err="1">
                <a:cs typeface="Calibri"/>
              </a:rPr>
              <a:t>une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gamme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assez</a:t>
            </a:r>
            <a:r>
              <a:rPr lang="en-US">
                <a:cs typeface="Calibri"/>
              </a:rPr>
              <a:t> simple ''</a:t>
            </a:r>
            <a:r>
              <a:rPr lang="en-US" err="1">
                <a:cs typeface="Calibri"/>
              </a:rPr>
              <a:t>vérification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général</a:t>
            </a:r>
            <a:r>
              <a:rPr lang="en-US">
                <a:cs typeface="Calibri"/>
              </a:rPr>
              <a:t>'' </a:t>
            </a:r>
            <a:r>
              <a:rPr lang="en-US" err="1">
                <a:cs typeface="Calibri"/>
              </a:rPr>
              <a:t>afin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d'envoyer</a:t>
            </a:r>
            <a:r>
              <a:rPr lang="en-US">
                <a:cs typeface="Calibri"/>
              </a:rPr>
              <a:t> les </a:t>
            </a:r>
            <a:r>
              <a:rPr lang="en-US" err="1">
                <a:cs typeface="Calibri"/>
              </a:rPr>
              <a:t>techniciens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dès</a:t>
            </a:r>
            <a:r>
              <a:rPr lang="en-US">
                <a:cs typeface="Calibri"/>
              </a:rPr>
              <a:t> la première </a:t>
            </a:r>
            <a:r>
              <a:rPr lang="en-US" err="1">
                <a:cs typeface="Calibri"/>
              </a:rPr>
              <a:t>année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Ensuite</a:t>
            </a:r>
            <a:r>
              <a:rPr lang="en-US">
                <a:cs typeface="Calibri"/>
              </a:rPr>
              <a:t>, avec </a:t>
            </a:r>
            <a:r>
              <a:rPr lang="en-US" err="1">
                <a:cs typeface="Calibri"/>
              </a:rPr>
              <a:t>leur</a:t>
            </a:r>
            <a:r>
              <a:rPr lang="en-US">
                <a:cs typeface="Calibri"/>
              </a:rPr>
              <a:t> feedback et la recherche </a:t>
            </a:r>
            <a:r>
              <a:rPr lang="en-US" err="1">
                <a:cs typeface="Calibri"/>
              </a:rPr>
              <a:t>documentaire</a:t>
            </a:r>
            <a:r>
              <a:rPr lang="en-US">
                <a:cs typeface="Calibri"/>
              </a:rPr>
              <a:t>, nous </a:t>
            </a:r>
            <a:r>
              <a:rPr lang="en-US" err="1">
                <a:cs typeface="Calibri"/>
              </a:rPr>
              <a:t>avons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améliorer</a:t>
            </a:r>
            <a:r>
              <a:rPr lang="en-US">
                <a:cs typeface="Calibri"/>
              </a:rPr>
              <a:t> le </a:t>
            </a:r>
            <a:r>
              <a:rPr lang="en-US" err="1">
                <a:cs typeface="Calibri"/>
              </a:rPr>
              <a:t>descriptifs</a:t>
            </a:r>
            <a:r>
              <a:rPr lang="en-US">
                <a:cs typeface="Calibri"/>
              </a:rPr>
              <a:t> des </a:t>
            </a:r>
            <a:r>
              <a:rPr lang="en-US" err="1">
                <a:cs typeface="Calibri"/>
              </a:rPr>
              <a:t>tâches</a:t>
            </a:r>
            <a:r>
              <a:rPr lang="en-US">
                <a:cs typeface="Calibri"/>
              </a:rPr>
              <a:t> à faire, les lectures à </a:t>
            </a:r>
            <a:r>
              <a:rPr lang="en-US" err="1">
                <a:cs typeface="Calibri"/>
              </a:rPr>
              <a:t>vérifier</a:t>
            </a:r>
            <a:r>
              <a:rPr lang="en-US">
                <a:cs typeface="Calibri"/>
              </a:rPr>
              <a:t>, des </a:t>
            </a:r>
            <a:r>
              <a:rPr lang="en-US" err="1">
                <a:cs typeface="Calibri"/>
              </a:rPr>
              <a:t>valeurs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d'ajustement</a:t>
            </a:r>
            <a:r>
              <a:rPr lang="en-US">
                <a:cs typeface="Calibri"/>
              </a:rPr>
              <a:t> </a:t>
            </a:r>
          </a:p>
          <a:p>
            <a:pPr marL="171450" indent="-171450">
              <a:buFontTx/>
              <a:buChar char="-"/>
            </a:pPr>
            <a:endParaRPr lang="en-US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en-US">
                <a:cs typeface="Calibri"/>
              </a:rPr>
              <a:t>MP : Augmentation de x3.5 </a:t>
            </a:r>
          </a:p>
          <a:p>
            <a:pPr marL="171450" indent="-171450">
              <a:buFontTx/>
              <a:buChar char="-"/>
            </a:pPr>
            <a:r>
              <a:rPr lang="en-US">
                <a:cs typeface="Calibri"/>
              </a:rPr>
              <a:t>GO : Augmentation  de x4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5149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*** environs 5000 job de plus par </a:t>
            </a:r>
            <a:r>
              <a:rPr lang="en-US" err="1">
                <a:cs typeface="Calibri"/>
              </a:rPr>
              <a:t>année</a:t>
            </a:r>
            <a:r>
              <a:rPr lang="en-US">
                <a:cs typeface="Calibri"/>
              </a:rPr>
              <a:t> = 3 gars ( si on dit 2 à 4 hrs par job)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But : </a:t>
            </a:r>
            <a:r>
              <a:rPr lang="en-US" err="1">
                <a:cs typeface="Calibri"/>
              </a:rPr>
              <a:t>Baisser</a:t>
            </a:r>
            <a:r>
              <a:rPr lang="en-US">
                <a:cs typeface="Calibri"/>
              </a:rPr>
              <a:t> les urgences ( plus long, plus $$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surtemps</a:t>
            </a:r>
            <a:r>
              <a:rPr lang="en-US">
                <a:cs typeface="Calibri"/>
              </a:rPr>
              <a:t> et </a:t>
            </a:r>
            <a:r>
              <a:rPr lang="en-US" err="1">
                <a:cs typeface="Calibri"/>
              </a:rPr>
              <a:t>pièces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moins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sécuritaire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risque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retravail</a:t>
            </a:r>
            <a:r>
              <a:rPr lang="en-US">
                <a:cs typeface="Calibri"/>
              </a:rPr>
              <a:t>) - Il y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aura </a:t>
            </a:r>
            <a:r>
              <a:rPr lang="en-US" err="1">
                <a:cs typeface="Calibri"/>
              </a:rPr>
              <a:t>toujours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mais</a:t>
            </a:r>
            <a:r>
              <a:rPr lang="en-US">
                <a:cs typeface="Calibri"/>
              </a:rPr>
              <a:t> le but </a:t>
            </a:r>
            <a:r>
              <a:rPr lang="en-US" err="1">
                <a:cs typeface="Calibri"/>
              </a:rPr>
              <a:t>c’est</a:t>
            </a:r>
            <a:r>
              <a:rPr lang="en-US">
                <a:cs typeface="Calibri"/>
              </a:rPr>
              <a:t> de continuer à les </a:t>
            </a:r>
            <a:r>
              <a:rPr lang="en-US" err="1">
                <a:cs typeface="Calibri"/>
              </a:rPr>
              <a:t>réduire</a:t>
            </a:r>
            <a:r>
              <a:rPr lang="en-US">
                <a:cs typeface="Calibri"/>
              </a:rPr>
              <a:t> </a:t>
            </a:r>
            <a:endParaRPr lang="en-US"/>
          </a:p>
          <a:p>
            <a:r>
              <a:rPr lang="en-US">
                <a:cs typeface="Calibri"/>
              </a:rPr>
              <a:t>-- On </a:t>
            </a:r>
            <a:r>
              <a:rPr lang="en-US" err="1">
                <a:cs typeface="Calibri"/>
              </a:rPr>
              <a:t>n’aime</a:t>
            </a:r>
            <a:r>
              <a:rPr lang="en-US">
                <a:cs typeface="Calibri"/>
              </a:rPr>
              <a:t> pas les urgences. Brise jamais au bon moment, Nuit/FDS, travail </a:t>
            </a:r>
            <a:r>
              <a:rPr lang="en-US" err="1">
                <a:cs typeface="Calibri"/>
              </a:rPr>
              <a:t>seul</a:t>
            </a:r>
            <a:r>
              <a:rPr lang="en-US">
                <a:cs typeface="Calibri"/>
              </a:rPr>
              <a:t>/</a:t>
            </a:r>
            <a:r>
              <a:rPr lang="en-US" err="1">
                <a:cs typeface="Calibri"/>
              </a:rPr>
              <a:t>espace</a:t>
            </a:r>
            <a:r>
              <a:rPr lang="en-US">
                <a:cs typeface="Calibri"/>
              </a:rPr>
              <a:t> clos/ pas de resource, </a:t>
            </a:r>
            <a:r>
              <a:rPr lang="en-US" err="1">
                <a:cs typeface="Calibri"/>
              </a:rPr>
              <a:t>l’operation</a:t>
            </a:r>
            <a:r>
              <a:rPr lang="en-US">
                <a:cs typeface="Calibri"/>
              </a:rPr>
              <a:t> (client) </a:t>
            </a:r>
            <a:r>
              <a:rPr lang="en-US" err="1">
                <a:cs typeface="Calibri"/>
              </a:rPr>
              <a:t>n’aime</a:t>
            </a:r>
            <a:r>
              <a:rPr lang="en-US">
                <a:cs typeface="Calibri"/>
              </a:rPr>
              <a:t> pas ca, </a:t>
            </a:r>
            <a:r>
              <a:rPr lang="en-US" err="1">
                <a:cs typeface="Calibri"/>
              </a:rPr>
              <a:t>accapare</a:t>
            </a:r>
            <a:r>
              <a:rPr lang="en-US">
                <a:cs typeface="Calibri"/>
              </a:rPr>
              <a:t> des </a:t>
            </a:r>
            <a:r>
              <a:rPr lang="en-US" err="1">
                <a:cs typeface="Calibri"/>
              </a:rPr>
              <a:t>ressources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bloque</a:t>
            </a:r>
            <a:r>
              <a:rPr lang="en-US">
                <a:cs typeface="Calibri"/>
              </a:rPr>
              <a:t> des travaux </a:t>
            </a:r>
            <a:r>
              <a:rPr lang="en-US" err="1">
                <a:cs typeface="Calibri"/>
              </a:rPr>
              <a:t>planifié</a:t>
            </a:r>
            <a:r>
              <a:rPr lang="en-US">
                <a:cs typeface="Calibri"/>
              </a:rPr>
              <a:t>. 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Augmenter le </a:t>
            </a:r>
            <a:r>
              <a:rPr lang="en-US" err="1">
                <a:cs typeface="Calibri"/>
              </a:rPr>
              <a:t>Préventif</a:t>
            </a:r>
            <a:r>
              <a:rPr lang="en-US">
                <a:cs typeface="Calibri"/>
              </a:rPr>
              <a:t> = plus de </a:t>
            </a:r>
            <a:r>
              <a:rPr lang="en-US" err="1">
                <a:cs typeface="Calibri"/>
              </a:rPr>
              <a:t>vérification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d’entretien</a:t>
            </a:r>
            <a:r>
              <a:rPr lang="en-US">
                <a:cs typeface="Calibri"/>
              </a:rPr>
              <a:t> sur des </a:t>
            </a:r>
            <a:r>
              <a:rPr lang="en-US" err="1">
                <a:cs typeface="Calibri"/>
              </a:rPr>
              <a:t>équipements</a:t>
            </a:r>
            <a:r>
              <a:rPr lang="en-US">
                <a:cs typeface="Calibri"/>
              </a:rPr>
              <a:t> qui </a:t>
            </a:r>
            <a:r>
              <a:rPr lang="en-US" err="1">
                <a:cs typeface="Calibri"/>
              </a:rPr>
              <a:t>étaient</a:t>
            </a:r>
            <a:r>
              <a:rPr lang="en-US">
                <a:cs typeface="Calibri"/>
              </a:rPr>
              <a:t> classer ‘’run to fail’’   </a:t>
            </a:r>
          </a:p>
          <a:p>
            <a:r>
              <a:rPr lang="en-US">
                <a:cs typeface="Calibri"/>
              </a:rPr>
              <a:t>Encourage </a:t>
            </a:r>
            <a:r>
              <a:rPr lang="en-US" err="1">
                <a:cs typeface="Calibri"/>
              </a:rPr>
              <a:t>l’opération</a:t>
            </a:r>
            <a:r>
              <a:rPr lang="en-US">
                <a:cs typeface="Calibri"/>
              </a:rPr>
              <a:t> à </a:t>
            </a:r>
            <a:r>
              <a:rPr lang="en-US" err="1">
                <a:cs typeface="Calibri"/>
              </a:rPr>
              <a:t>rapporter</a:t>
            </a:r>
            <a:r>
              <a:rPr lang="en-US">
                <a:cs typeface="Calibri"/>
              </a:rPr>
              <a:t> les anomalies = plus Travail </a:t>
            </a:r>
            <a:r>
              <a:rPr lang="en-US" err="1">
                <a:cs typeface="Calibri"/>
              </a:rPr>
              <a:t>correctif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planifié</a:t>
            </a:r>
            <a:r>
              <a:rPr lang="en-US">
                <a:cs typeface="Calibri"/>
              </a:rPr>
              <a:t> , </a:t>
            </a:r>
            <a:r>
              <a:rPr lang="en-US" err="1">
                <a:cs typeface="Calibri"/>
              </a:rPr>
              <a:t>mais</a:t>
            </a:r>
            <a:r>
              <a:rPr lang="en-US">
                <a:cs typeface="Calibri"/>
              </a:rPr>
              <a:t> l’</a:t>
            </a:r>
            <a:r>
              <a:rPr lang="fr-CA">
                <a:cs typeface="Calibri"/>
              </a:rPr>
              <a:t>intervention au bon moment avant des bris majeur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err="1">
                <a:cs typeface="Calibri" panose="020F0502020204030204"/>
              </a:rPr>
              <a:t>Depuis</a:t>
            </a:r>
            <a:r>
              <a:rPr lang="en-US">
                <a:cs typeface="Calibri" panose="020F0502020204030204"/>
              </a:rPr>
              <a:t> 2016, </a:t>
            </a:r>
          </a:p>
          <a:p>
            <a:r>
              <a:rPr lang="en-US" err="1">
                <a:cs typeface="Calibri" panose="020F0502020204030204"/>
              </a:rPr>
              <a:t>En</a:t>
            </a:r>
            <a:r>
              <a:rPr lang="en-US">
                <a:cs typeface="Calibri" panose="020F0502020204030204"/>
              </a:rPr>
              <a:t> NOMBRE : on </a:t>
            </a:r>
            <a:r>
              <a:rPr lang="en-US" err="1">
                <a:cs typeface="Calibri" panose="020F0502020204030204"/>
              </a:rPr>
              <a:t>réalise</a:t>
            </a:r>
            <a:r>
              <a:rPr lang="en-US">
                <a:cs typeface="Calibri" panose="020F0502020204030204"/>
              </a:rPr>
              <a:t> 2,200 MP </a:t>
            </a:r>
            <a:r>
              <a:rPr lang="en-US" err="1">
                <a:cs typeface="Calibri" panose="020F0502020204030204"/>
              </a:rPr>
              <a:t>supplémentaire</a:t>
            </a:r>
            <a:r>
              <a:rPr lang="en-US">
                <a:cs typeface="Calibri" panose="020F0502020204030204"/>
              </a:rPr>
              <a:t> et 3,304 </a:t>
            </a:r>
            <a:r>
              <a:rPr lang="en-US" err="1">
                <a:cs typeface="Calibri" panose="020F0502020204030204"/>
              </a:rPr>
              <a:t>correctif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planifier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supplémentaire</a:t>
            </a:r>
            <a:r>
              <a:rPr lang="en-US">
                <a:cs typeface="Calibri" panose="020F0502020204030204"/>
              </a:rPr>
              <a:t> pour se </a:t>
            </a:r>
            <a:r>
              <a:rPr lang="en-US" err="1">
                <a:cs typeface="Calibri" panose="020F0502020204030204"/>
              </a:rPr>
              <a:t>sauver</a:t>
            </a:r>
            <a:r>
              <a:rPr lang="en-US">
                <a:cs typeface="Calibri" panose="020F0502020204030204"/>
              </a:rPr>
              <a:t> 400 urgences ( 7,5 urgences par </a:t>
            </a:r>
            <a:r>
              <a:rPr lang="en-US" err="1">
                <a:cs typeface="Calibri" panose="020F0502020204030204"/>
              </a:rPr>
              <a:t>semaine</a:t>
            </a:r>
            <a:r>
              <a:rPr lang="en-US">
                <a:cs typeface="Calibri" panose="020F0502020204030204"/>
              </a:rPr>
              <a:t>) 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EN HEURE : </a:t>
            </a:r>
            <a:r>
              <a:rPr lang="en-US" err="1">
                <a:cs typeface="Calibri" panose="020F0502020204030204"/>
              </a:rPr>
              <a:t>en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conservant</a:t>
            </a:r>
            <a:r>
              <a:rPr lang="en-US">
                <a:cs typeface="Calibri" panose="020F0502020204030204"/>
              </a:rPr>
              <a:t> le </a:t>
            </a:r>
            <a:r>
              <a:rPr lang="en-US" err="1">
                <a:cs typeface="Calibri" panose="020F0502020204030204"/>
              </a:rPr>
              <a:t>même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nombre</a:t>
            </a:r>
            <a:r>
              <a:rPr lang="en-US">
                <a:cs typeface="Calibri" panose="020F0502020204030204"/>
              </a:rPr>
              <a:t> de main-d’oeuvre et la </a:t>
            </a:r>
            <a:r>
              <a:rPr lang="en-US" err="1">
                <a:cs typeface="Calibri" panose="020F0502020204030204"/>
              </a:rPr>
              <a:t>même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quantité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d’heure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travaillé</a:t>
            </a:r>
            <a:r>
              <a:rPr lang="en-US">
                <a:cs typeface="Calibri" panose="020F0502020204030204"/>
              </a:rPr>
              <a:t> 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 err="1">
                <a:cs typeface="Calibri" panose="020F0502020204030204"/>
              </a:rPr>
              <a:t>Ajouter</a:t>
            </a:r>
            <a:r>
              <a:rPr lang="en-US">
                <a:cs typeface="Calibri" panose="020F0502020204030204"/>
              </a:rPr>
              <a:t> du </a:t>
            </a:r>
            <a:r>
              <a:rPr lang="en-US" err="1">
                <a:cs typeface="Calibri" panose="020F0502020204030204"/>
              </a:rPr>
              <a:t>préventif</a:t>
            </a:r>
            <a:r>
              <a:rPr lang="en-US">
                <a:cs typeface="Calibri" panose="020F0502020204030204"/>
              </a:rPr>
              <a:t> = On </a:t>
            </a:r>
            <a:r>
              <a:rPr lang="en-US" err="1">
                <a:cs typeface="Calibri" panose="020F0502020204030204"/>
              </a:rPr>
              <a:t>s’est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ajouté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plusieurs</a:t>
            </a:r>
            <a:r>
              <a:rPr lang="en-US">
                <a:cs typeface="Calibri" panose="020F0502020204030204"/>
              </a:rPr>
              <a:t> actions de </a:t>
            </a:r>
            <a:r>
              <a:rPr lang="en-US" err="1">
                <a:cs typeface="Calibri" panose="020F0502020204030204"/>
              </a:rPr>
              <a:t>courte</a:t>
            </a:r>
            <a:r>
              <a:rPr lang="en-US">
                <a:cs typeface="Calibri" panose="020F0502020204030204"/>
              </a:rPr>
              <a:t> durée sur </a:t>
            </a:r>
            <a:r>
              <a:rPr lang="en-US" err="1">
                <a:cs typeface="Calibri" panose="020F0502020204030204"/>
              </a:rPr>
              <a:t>plusieurs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équipements</a:t>
            </a:r>
            <a:r>
              <a:rPr lang="en-US">
                <a:cs typeface="Calibri" panose="020F0502020204030204"/>
              </a:rPr>
              <a:t> ‘’au </a:t>
            </a:r>
            <a:r>
              <a:rPr lang="en-US" err="1">
                <a:cs typeface="Calibri" panose="020F0502020204030204"/>
              </a:rPr>
              <a:t>moins</a:t>
            </a:r>
            <a:r>
              <a:rPr lang="en-US">
                <a:cs typeface="Calibri" panose="020F0502020204030204"/>
              </a:rPr>
              <a:t> 1 </a:t>
            </a:r>
            <a:r>
              <a:rPr lang="en-US" err="1">
                <a:cs typeface="Calibri" panose="020F0502020204030204"/>
              </a:rPr>
              <a:t>fois</a:t>
            </a:r>
            <a:r>
              <a:rPr lang="en-US">
                <a:cs typeface="Calibri" panose="020F0502020204030204"/>
              </a:rPr>
              <a:t> par </a:t>
            </a:r>
            <a:r>
              <a:rPr lang="en-US" err="1">
                <a:cs typeface="Calibri" panose="020F0502020204030204"/>
              </a:rPr>
              <a:t>année</a:t>
            </a:r>
            <a:r>
              <a:rPr lang="en-US">
                <a:cs typeface="Calibri" panose="020F0502020204030204"/>
              </a:rPr>
              <a:t>’’ </a:t>
            </a:r>
          </a:p>
          <a:p>
            <a:r>
              <a:rPr lang="en-US">
                <a:cs typeface="Calibri" panose="020F0502020204030204"/>
              </a:rPr>
              <a:t>Pour </a:t>
            </a:r>
            <a:r>
              <a:rPr lang="en-US" err="1">
                <a:cs typeface="Calibri" panose="020F0502020204030204"/>
              </a:rPr>
              <a:t>réaliser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tous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ces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correctifs</a:t>
            </a:r>
            <a:r>
              <a:rPr lang="en-US">
                <a:cs typeface="Calibri" panose="020F0502020204030204"/>
              </a:rPr>
              <a:t>, faut </a:t>
            </a:r>
            <a:r>
              <a:rPr lang="en-US" err="1">
                <a:cs typeface="Calibri" panose="020F0502020204030204"/>
              </a:rPr>
              <a:t>nécessairement</a:t>
            </a:r>
            <a:r>
              <a:rPr lang="en-US">
                <a:cs typeface="Calibri" panose="020F0502020204030204"/>
              </a:rPr>
              <a:t> les </a:t>
            </a:r>
            <a:r>
              <a:rPr lang="en-US" err="1">
                <a:cs typeface="Calibri" panose="020F0502020204030204"/>
              </a:rPr>
              <a:t>réaliser</a:t>
            </a:r>
            <a:r>
              <a:rPr lang="en-US">
                <a:cs typeface="Calibri" panose="020F0502020204030204"/>
              </a:rPr>
              <a:t> plus </a:t>
            </a:r>
            <a:r>
              <a:rPr lang="en-US" err="1">
                <a:cs typeface="Calibri" panose="020F0502020204030204"/>
              </a:rPr>
              <a:t>vite</a:t>
            </a:r>
            <a:r>
              <a:rPr lang="en-US">
                <a:cs typeface="Calibri" panose="020F0502020204030204"/>
              </a:rPr>
              <a:t> = </a:t>
            </a:r>
            <a:r>
              <a:rPr lang="fr-CA">
                <a:cs typeface="Calibri"/>
              </a:rPr>
              <a:t> bonne Planification, documentation (procédure) et historique disponible pour troubleshooting, courbe d’apprentissage avec PM, Amélioration continue pour repenser l’</a:t>
            </a:r>
            <a:r>
              <a:rPr lang="fr-CA" err="1">
                <a:cs typeface="Calibri"/>
              </a:rPr>
              <a:t>execusion</a:t>
            </a:r>
            <a:r>
              <a:rPr lang="fr-CA">
                <a:cs typeface="Calibri"/>
              </a:rPr>
              <a:t> </a:t>
            </a: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Ville </a:t>
            </a:r>
            <a:r>
              <a:rPr lang="en-US" err="1">
                <a:cs typeface="Calibri" panose="020F0502020204030204"/>
              </a:rPr>
              <a:t>n’avait</a:t>
            </a:r>
            <a:r>
              <a:rPr lang="en-US">
                <a:cs typeface="Calibri" panose="020F0502020204030204"/>
              </a:rPr>
              <a:t> pas le </a:t>
            </a:r>
            <a:r>
              <a:rPr lang="en-US" err="1">
                <a:cs typeface="Calibri" panose="020F0502020204030204"/>
              </a:rPr>
              <a:t>choix</a:t>
            </a:r>
            <a:r>
              <a:rPr lang="en-US">
                <a:cs typeface="Calibri" panose="020F0502020204030204"/>
              </a:rPr>
              <a:t>, à </a:t>
            </a:r>
            <a:r>
              <a:rPr lang="en-US" err="1">
                <a:cs typeface="Calibri" panose="020F0502020204030204"/>
              </a:rPr>
              <a:t>chaque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année</a:t>
            </a:r>
            <a:r>
              <a:rPr lang="en-US">
                <a:cs typeface="Calibri" panose="020F0502020204030204"/>
              </a:rPr>
              <a:t> on </a:t>
            </a:r>
            <a:r>
              <a:rPr lang="en-US" err="1">
                <a:cs typeface="Calibri" panose="020F0502020204030204"/>
              </a:rPr>
              <a:t>hérite</a:t>
            </a:r>
            <a:r>
              <a:rPr lang="en-US">
                <a:cs typeface="Calibri" panose="020F0502020204030204"/>
              </a:rPr>
              <a:t> plus </a:t>
            </a:r>
            <a:r>
              <a:rPr lang="en-US" err="1">
                <a:cs typeface="Calibri"/>
              </a:rPr>
              <a:t>d'ouvrage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réseau</a:t>
            </a:r>
            <a:r>
              <a:rPr lang="en-US">
                <a:cs typeface="Calibri"/>
              </a:rPr>
              <a:t>, plus de </a:t>
            </a:r>
            <a:r>
              <a:rPr lang="en-US" err="1">
                <a:cs typeface="Calibri"/>
              </a:rPr>
              <a:t>télémétrie</a:t>
            </a:r>
            <a:r>
              <a:rPr lang="en-US">
                <a:cs typeface="Calibri"/>
              </a:rPr>
              <a:t>, plus </a:t>
            </a:r>
            <a:r>
              <a:rPr lang="en-US" err="1">
                <a:cs typeface="Calibri"/>
              </a:rPr>
              <a:t>d'équipements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mais</a:t>
            </a:r>
            <a:r>
              <a:rPr lang="en-US">
                <a:cs typeface="Calibri"/>
              </a:rPr>
              <a:t> avec la </a:t>
            </a:r>
            <a:r>
              <a:rPr lang="en-US" err="1">
                <a:cs typeface="Calibri"/>
              </a:rPr>
              <a:t>même</a:t>
            </a:r>
            <a:r>
              <a:rPr lang="en-US">
                <a:cs typeface="Calibri"/>
              </a:rPr>
              <a:t> M-O… + </a:t>
            </a:r>
            <a:r>
              <a:rPr lang="en-US" err="1">
                <a:cs typeface="Calibri"/>
              </a:rPr>
              <a:t>programme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comme</a:t>
            </a:r>
            <a:r>
              <a:rPr lang="en-US">
                <a:cs typeface="Calibri"/>
              </a:rPr>
              <a:t> PEXEP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2020 </a:t>
            </a:r>
            <a:r>
              <a:rPr lang="en-US" err="1"/>
              <a:t>Pandémie</a:t>
            </a:r>
            <a:r>
              <a:rPr lang="en-US"/>
              <a:t>: impact sur </a:t>
            </a:r>
            <a:r>
              <a:rPr lang="en-US" err="1"/>
              <a:t>nos</a:t>
            </a:r>
            <a:r>
              <a:rPr lang="en-US"/>
              <a:t> inspections et </a:t>
            </a:r>
            <a:r>
              <a:rPr lang="en-US" err="1"/>
              <a:t>moins</a:t>
            </a:r>
            <a:r>
              <a:rPr lang="en-US"/>
              <a:t> de </a:t>
            </a:r>
            <a:r>
              <a:rPr lang="en-US" err="1"/>
              <a:t>correctifs</a:t>
            </a:r>
            <a:r>
              <a:rPr lang="en-US"/>
              <a:t> </a:t>
            </a:r>
            <a:r>
              <a:rPr lang="en-US" err="1"/>
              <a:t>soulevés</a:t>
            </a:r>
            <a:r>
              <a:rPr lang="en-US"/>
              <a:t>. </a:t>
            </a:r>
            <a:r>
              <a:rPr lang="en-US" err="1"/>
              <a:t>Délestage</a:t>
            </a:r>
            <a:r>
              <a:rPr lang="en-US"/>
              <a:t>, absences des </a:t>
            </a:r>
            <a:r>
              <a:rPr lang="en-US" err="1"/>
              <a:t>employés</a:t>
            </a:r>
            <a:r>
              <a:rPr lang="en-US"/>
              <a:t>.</a:t>
            </a:r>
            <a:endParaRPr lang="fr-CA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Malgré tout, nous </a:t>
            </a:r>
            <a:r>
              <a:rPr lang="en-US" err="1">
                <a:cs typeface="Calibri"/>
              </a:rPr>
              <a:t>avons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maintenu</a:t>
            </a:r>
            <a:r>
              <a:rPr lang="en-US">
                <a:cs typeface="Calibri"/>
              </a:rPr>
              <a:t> le cap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6942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Opération</a:t>
            </a:r>
            <a:r>
              <a:rPr lang="en-US">
                <a:cs typeface="Calibri"/>
              </a:rPr>
              <a:t> : 5 </a:t>
            </a:r>
            <a:r>
              <a:rPr lang="en-US" err="1">
                <a:cs typeface="Calibri"/>
              </a:rPr>
              <a:t>sens</a:t>
            </a:r>
            <a:r>
              <a:rPr lang="en-US">
                <a:cs typeface="Calibri"/>
              </a:rPr>
              <a:t> /  inspection de </a:t>
            </a:r>
            <a:r>
              <a:rPr lang="en-US" err="1">
                <a:cs typeface="Calibri"/>
              </a:rPr>
              <a:t>touriste</a:t>
            </a:r>
            <a:r>
              <a:rPr lang="en-US">
                <a:cs typeface="Calibri"/>
              </a:rPr>
              <a:t> vs. Inspection avec </a:t>
            </a:r>
            <a:r>
              <a:rPr lang="en-US" err="1">
                <a:cs typeface="Calibri"/>
              </a:rPr>
              <a:t>valeur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ajoutée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0627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Municipal : grand </a:t>
            </a:r>
            <a:r>
              <a:rPr lang="en-US" err="1">
                <a:cs typeface="Calibri"/>
              </a:rPr>
              <a:t>territoire</a:t>
            </a:r>
            <a:r>
              <a:rPr lang="en-US">
                <a:cs typeface="Calibri"/>
              </a:rPr>
              <a:t>.  Gestion des immeubles, </a:t>
            </a:r>
            <a:r>
              <a:rPr lang="en-US" err="1">
                <a:cs typeface="Calibri"/>
              </a:rPr>
              <a:t>éclairage</a:t>
            </a:r>
            <a:r>
              <a:rPr lang="en-US">
                <a:cs typeface="Calibri"/>
              </a:rPr>
              <a:t> public, </a:t>
            </a:r>
            <a:r>
              <a:rPr lang="en-US" err="1">
                <a:cs typeface="Calibri"/>
              </a:rPr>
              <a:t>compteurs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d'eau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Traitement</a:t>
            </a:r>
            <a:r>
              <a:rPr lang="en-US">
                <a:cs typeface="Calibri"/>
              </a:rPr>
              <a:t> des </a:t>
            </a:r>
            <a:r>
              <a:rPr lang="en-US" err="1">
                <a:cs typeface="Calibri"/>
              </a:rPr>
              <a:t>eaux</a:t>
            </a:r>
            <a:r>
              <a:rPr lang="en-US">
                <a:cs typeface="Calibri"/>
              </a:rPr>
              <a:t> 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Accès</a:t>
            </a:r>
            <a:r>
              <a:rPr lang="en-US">
                <a:cs typeface="Calibri"/>
              </a:rPr>
              <a:t> à </a:t>
            </a:r>
            <a:r>
              <a:rPr lang="en-US" err="1">
                <a:cs typeface="Calibri"/>
              </a:rPr>
              <a:t>toute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l'information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temps </a:t>
            </a:r>
            <a:r>
              <a:rPr lang="en-US" err="1">
                <a:cs typeface="Calibri"/>
              </a:rPr>
              <a:t>réelle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n'importe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où</a:t>
            </a:r>
            <a:r>
              <a:rPr lang="en-US">
                <a:cs typeface="Calibri"/>
              </a:rPr>
              <a:t> dans la ville. 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4111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Important de </a:t>
            </a:r>
            <a:r>
              <a:rPr lang="en-US" err="1"/>
              <a:t>s’évaluaer</a:t>
            </a:r>
            <a:r>
              <a:rPr lang="en-US"/>
              <a:t> : situation </a:t>
            </a:r>
            <a:r>
              <a:rPr lang="en-US" err="1"/>
              <a:t>actuelle</a:t>
            </a:r>
            <a:r>
              <a:rPr lang="en-US"/>
              <a:t>, </a:t>
            </a:r>
            <a:r>
              <a:rPr lang="en-US" err="1"/>
              <a:t>encours</a:t>
            </a:r>
            <a:r>
              <a:rPr lang="en-US"/>
              <a:t> et à la fin et comparer les </a:t>
            </a:r>
            <a:r>
              <a:rPr lang="en-US" err="1"/>
              <a:t>résultats</a:t>
            </a:r>
            <a:endParaRPr lang="fr-CA"/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9854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4527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err="1"/>
              <a:t>Nouvel</a:t>
            </a:r>
            <a:r>
              <a:rPr lang="en-US"/>
              <a:t> </a:t>
            </a:r>
            <a:r>
              <a:rPr lang="en-US" err="1"/>
              <a:t>architecte</a:t>
            </a:r>
            <a:r>
              <a:rPr lang="en-US"/>
              <a:t> du plan quinquennial #2</a:t>
            </a:r>
          </a:p>
          <a:p>
            <a:pPr marL="0" indent="0">
              <a:buNone/>
            </a:pPr>
            <a:endParaRPr lang="en-US"/>
          </a:p>
          <a:p>
            <a:pPr marL="228600" indent="-228600">
              <a:buAutoNum type="arabicParenR"/>
            </a:pPr>
            <a:r>
              <a:rPr lang="en-US" err="1"/>
              <a:t>Pièces</a:t>
            </a:r>
            <a:r>
              <a:rPr lang="en-US"/>
              <a:t> </a:t>
            </a:r>
          </a:p>
          <a:p>
            <a:pPr marL="228600" indent="-228600">
              <a:buAutoNum type="arabicParenR"/>
            </a:pPr>
            <a:r>
              <a:rPr lang="en-US" err="1"/>
              <a:t>Préventif</a:t>
            </a:r>
            <a:r>
              <a:rPr lang="en-US"/>
              <a:t> à </a:t>
            </a:r>
            <a:r>
              <a:rPr lang="en-US" err="1"/>
              <a:t>Prédictif</a:t>
            </a:r>
            <a:r>
              <a:rPr lang="en-US"/>
              <a:t>….Entretien 4.0</a:t>
            </a:r>
            <a:endParaRPr lang="en-US">
              <a:cs typeface="+mn-cs"/>
            </a:endParaRPr>
          </a:p>
          <a:p>
            <a:pPr marL="228600" indent="-228600">
              <a:buAutoNum type="arabicParenR"/>
            </a:pPr>
            <a:r>
              <a:rPr lang="en-US">
                <a:cs typeface="Calibri"/>
              </a:rPr>
              <a:t>Projet </a:t>
            </a:r>
            <a:r>
              <a:rPr lang="en-US" err="1">
                <a:cs typeface="Calibri"/>
              </a:rPr>
              <a:t>passerelles</a:t>
            </a:r>
            <a:r>
              <a:rPr lang="en-US">
                <a:cs typeface="Calibri"/>
              </a:rPr>
              <a:t> SIVIQ – Maximo ( vision de </a:t>
            </a:r>
            <a:r>
              <a:rPr lang="en-US" err="1">
                <a:cs typeface="Calibri"/>
              </a:rPr>
              <a:t>l’inventaire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achat</a:t>
            </a:r>
            <a:r>
              <a:rPr lang="en-US">
                <a:cs typeface="Calibri"/>
              </a:rPr>
              <a:t> de pièce , </a:t>
            </a:r>
            <a:r>
              <a:rPr lang="en-US" err="1">
                <a:cs typeface="Calibri"/>
              </a:rPr>
              <a:t>coût</a:t>
            </a:r>
            <a:r>
              <a:rPr lang="en-US">
                <a:cs typeface="Calibri"/>
              </a:rPr>
              <a:t> par </a:t>
            </a:r>
            <a:r>
              <a:rPr lang="en-US" err="1">
                <a:cs typeface="Calibri"/>
              </a:rPr>
              <a:t>équipement</a:t>
            </a:r>
            <a:r>
              <a:rPr lang="en-US">
                <a:cs typeface="Calibri"/>
              </a:rPr>
              <a:t>) </a:t>
            </a:r>
          </a:p>
          <a:p>
            <a:pPr marL="228600" indent="-228600">
              <a:buAutoNum type="arabicParenR"/>
            </a:pPr>
            <a:r>
              <a:rPr lang="en-US" err="1"/>
              <a:t>Expliquer</a:t>
            </a:r>
            <a:r>
              <a:rPr lang="en-US"/>
              <a:t> les </a:t>
            </a:r>
            <a:r>
              <a:rPr lang="en-US" err="1"/>
              <a:t>outils</a:t>
            </a:r>
            <a:r>
              <a:rPr lang="en-US"/>
              <a:t> de </a:t>
            </a:r>
            <a:r>
              <a:rPr lang="en-US" err="1"/>
              <a:t>connectivité</a:t>
            </a:r>
            <a:r>
              <a:rPr lang="en-US"/>
              <a:t> ( </a:t>
            </a:r>
            <a:r>
              <a:rPr lang="en-US" err="1"/>
              <a:t>cellulaire</a:t>
            </a:r>
            <a:r>
              <a:rPr lang="en-US"/>
              <a:t>, </a:t>
            </a:r>
            <a:r>
              <a:rPr lang="en-US" err="1"/>
              <a:t>tablette</a:t>
            </a:r>
            <a:r>
              <a:rPr lang="en-US"/>
              <a:t> ) la gestion de </a:t>
            </a:r>
            <a:r>
              <a:rPr lang="en-US" err="1"/>
              <a:t>changement</a:t>
            </a:r>
            <a:r>
              <a:rPr lang="en-US"/>
              <a:t> </a:t>
            </a:r>
            <a:r>
              <a:rPr lang="en-US" err="1"/>
              <a:t>relié</a:t>
            </a:r>
            <a:r>
              <a:rPr lang="en-US"/>
              <a:t> à ca</a:t>
            </a:r>
            <a:endParaRPr lang="fr-FR"/>
          </a:p>
          <a:p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834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On </a:t>
            </a:r>
            <a:r>
              <a:rPr lang="en-US" err="1">
                <a:cs typeface="Calibri"/>
              </a:rPr>
              <a:t>vous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présente</a:t>
            </a:r>
            <a:r>
              <a:rPr lang="en-US">
                <a:cs typeface="Calibri"/>
              </a:rPr>
              <a:t> de manière bien humble et sans pretention </a:t>
            </a:r>
            <a:r>
              <a:rPr lang="en-US" err="1">
                <a:cs typeface="Calibri"/>
              </a:rPr>
              <a:t>notre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vécu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depuis</a:t>
            </a:r>
            <a:r>
              <a:rPr lang="en-US">
                <a:cs typeface="Calibri"/>
              </a:rPr>
              <a:t> 5 </a:t>
            </a:r>
            <a:r>
              <a:rPr lang="en-US" err="1">
                <a:cs typeface="Calibri"/>
              </a:rPr>
              <a:t>ans</a:t>
            </a:r>
            <a:r>
              <a:rPr lang="en-US">
                <a:cs typeface="Calibri"/>
              </a:rPr>
              <a:t> et les </a:t>
            </a:r>
            <a:r>
              <a:rPr lang="en-US" err="1">
                <a:cs typeface="Calibri"/>
              </a:rPr>
              <a:t>bénifice</a:t>
            </a:r>
            <a:r>
              <a:rPr lang="en-US">
                <a:cs typeface="Calibri"/>
              </a:rPr>
              <a:t> engenders par </a:t>
            </a:r>
            <a:r>
              <a:rPr lang="en-US" err="1">
                <a:cs typeface="Calibri"/>
              </a:rPr>
              <a:t>cette</a:t>
            </a:r>
            <a:r>
              <a:rPr lang="en-US">
                <a:cs typeface="Calibri"/>
              </a:rPr>
              <a:t> implantation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Un implantation </a:t>
            </a:r>
            <a:r>
              <a:rPr lang="en-US" err="1">
                <a:cs typeface="Calibri"/>
              </a:rPr>
              <a:t>où</a:t>
            </a:r>
            <a:r>
              <a:rPr lang="en-US">
                <a:cs typeface="Calibri"/>
              </a:rPr>
              <a:t> nous </a:t>
            </a:r>
            <a:r>
              <a:rPr lang="en-US" err="1">
                <a:cs typeface="Calibri"/>
              </a:rPr>
              <a:t>partions</a:t>
            </a:r>
            <a:r>
              <a:rPr lang="en-US">
                <a:cs typeface="Calibri"/>
              </a:rPr>
              <a:t> de bien </a:t>
            </a:r>
            <a:r>
              <a:rPr lang="en-US" err="1">
                <a:cs typeface="Calibri"/>
              </a:rPr>
              <a:t>peu</a:t>
            </a:r>
            <a:r>
              <a:rPr lang="en-US">
                <a:cs typeface="Calibri"/>
              </a:rPr>
              <a:t> et que visions bien haut….1er plan quinquennial </a:t>
            </a:r>
            <a:r>
              <a:rPr lang="en-US" err="1">
                <a:cs typeface="Calibri"/>
              </a:rPr>
              <a:t>ambitieux</a:t>
            </a:r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3606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Travail / Rigueur / Patience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925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</a:t>
            </a:r>
            <a:r>
              <a:rPr lang="en-US" err="1"/>
              <a:t>dresse</a:t>
            </a:r>
            <a:r>
              <a:rPr lang="en-US"/>
              <a:t> un </a:t>
            </a:r>
            <a:r>
              <a:rPr lang="en-US" err="1"/>
              <a:t>bilan</a:t>
            </a:r>
            <a:r>
              <a:rPr lang="en-US"/>
              <a:t>: Avant – Implantation – </a:t>
            </a:r>
            <a:r>
              <a:rPr lang="en-US" err="1"/>
              <a:t>Résultats</a:t>
            </a:r>
            <a:r>
              <a:rPr lang="en-US"/>
              <a:t> – Vision</a:t>
            </a:r>
          </a:p>
          <a:p>
            <a:endParaRPr lang="en-US"/>
          </a:p>
          <a:p>
            <a:r>
              <a:rPr lang="en-US"/>
              <a:t>1-6 Christian </a:t>
            </a:r>
          </a:p>
          <a:p>
            <a:r>
              <a:rPr lang="en-US"/>
              <a:t>7-16 René </a:t>
            </a:r>
          </a:p>
          <a:p>
            <a:r>
              <a:rPr lang="en-US"/>
              <a:t>17-22  Christian </a:t>
            </a:r>
          </a:p>
          <a:p>
            <a:endParaRPr lang="fr-CA"/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316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Au tournant des </a:t>
            </a:r>
            <a:r>
              <a:rPr lang="en-US" err="1"/>
              <a:t>années</a:t>
            </a:r>
            <a:r>
              <a:rPr lang="en-US"/>
              <a:t> 2000 - Fusion : </a:t>
            </a:r>
            <a:r>
              <a:rPr lang="en-US" err="1"/>
              <a:t>Intégrer</a:t>
            </a:r>
            <a:r>
              <a:rPr lang="en-US"/>
              <a:t> les Nouvelles infrastructures de la CUQ et des </a:t>
            </a:r>
            <a:r>
              <a:rPr lang="en-US" err="1"/>
              <a:t>autres</a:t>
            </a:r>
            <a:r>
              <a:rPr lang="en-US"/>
              <a:t> </a:t>
            </a:r>
            <a:r>
              <a:rPr lang="en-US" err="1"/>
              <a:t>villes</a:t>
            </a:r>
            <a:r>
              <a:rPr lang="en-US"/>
              <a:t> (100 actifs à 1140)</a:t>
            </a:r>
          </a:p>
          <a:p>
            <a:r>
              <a:rPr lang="en-US"/>
              <a:t>•4 </a:t>
            </a:r>
            <a:r>
              <a:rPr lang="en-US" err="1"/>
              <a:t>usines</a:t>
            </a:r>
            <a:r>
              <a:rPr lang="en-US"/>
              <a:t> de </a:t>
            </a:r>
            <a:r>
              <a:rPr lang="en-US" err="1"/>
              <a:t>traitement</a:t>
            </a:r>
            <a:r>
              <a:rPr lang="en-US"/>
              <a:t> </a:t>
            </a:r>
            <a:r>
              <a:rPr lang="en-US" err="1"/>
              <a:t>d’eau</a:t>
            </a:r>
            <a:r>
              <a:rPr lang="en-US"/>
              <a:t> potable (UTE)</a:t>
            </a:r>
            <a:r>
              <a:rPr lang="fr-CA"/>
              <a:t>, </a:t>
            </a:r>
            <a:r>
              <a:rPr lang="en-US"/>
              <a:t>23 </a:t>
            </a:r>
            <a:r>
              <a:rPr lang="en-US" err="1"/>
              <a:t>réservoirs</a:t>
            </a:r>
            <a:r>
              <a:rPr lang="en-US"/>
              <a:t> </a:t>
            </a:r>
            <a:r>
              <a:rPr lang="en-US" err="1"/>
              <a:t>d’eau</a:t>
            </a:r>
            <a:r>
              <a:rPr lang="en-US"/>
              <a:t> potable, 27 </a:t>
            </a:r>
            <a:r>
              <a:rPr lang="en-US" err="1"/>
              <a:t>postes</a:t>
            </a:r>
            <a:r>
              <a:rPr lang="en-US"/>
              <a:t> de </a:t>
            </a:r>
            <a:r>
              <a:rPr lang="en-US" err="1"/>
              <a:t>pompage</a:t>
            </a:r>
            <a:endParaRPr lang="fr-CA"/>
          </a:p>
          <a:p>
            <a:r>
              <a:rPr lang="en-US"/>
              <a:t>•2 stations de </a:t>
            </a:r>
            <a:r>
              <a:rPr lang="en-US" err="1"/>
              <a:t>traitement</a:t>
            </a:r>
            <a:r>
              <a:rPr lang="en-US"/>
              <a:t> des eaux </a:t>
            </a:r>
            <a:r>
              <a:rPr lang="en-US" err="1"/>
              <a:t>usées</a:t>
            </a:r>
            <a:r>
              <a:rPr lang="en-US"/>
              <a:t> (STEU)</a:t>
            </a:r>
            <a:r>
              <a:rPr lang="fr-CA"/>
              <a:t>, </a:t>
            </a:r>
            <a:r>
              <a:rPr lang="en-US"/>
              <a:t>19 </a:t>
            </a:r>
            <a:r>
              <a:rPr lang="en-US" err="1"/>
              <a:t>réservoirs</a:t>
            </a:r>
            <a:r>
              <a:rPr lang="en-US"/>
              <a:t> de </a:t>
            </a:r>
            <a:r>
              <a:rPr lang="en-US" err="1"/>
              <a:t>rétention</a:t>
            </a:r>
            <a:r>
              <a:rPr lang="en-US"/>
              <a:t> des eaux </a:t>
            </a:r>
            <a:r>
              <a:rPr lang="en-US" err="1"/>
              <a:t>usées</a:t>
            </a:r>
            <a:endParaRPr lang="fr-CA"/>
          </a:p>
          <a:p>
            <a:r>
              <a:rPr lang="en-US"/>
              <a:t>•Plus de 300 </a:t>
            </a:r>
            <a:r>
              <a:rPr lang="en-US" err="1"/>
              <a:t>ouvrages</a:t>
            </a:r>
            <a:r>
              <a:rPr lang="en-US"/>
              <a:t> de </a:t>
            </a:r>
            <a:r>
              <a:rPr lang="en-US" err="1"/>
              <a:t>régulation</a:t>
            </a:r>
            <a:r>
              <a:rPr lang="en-US"/>
              <a:t>, de </a:t>
            </a:r>
            <a:r>
              <a:rPr lang="en-US" err="1"/>
              <a:t>pompage</a:t>
            </a:r>
            <a:r>
              <a:rPr lang="en-US"/>
              <a:t> et de </a:t>
            </a:r>
            <a:r>
              <a:rPr lang="en-US" err="1"/>
              <a:t>collecte</a:t>
            </a:r>
            <a:r>
              <a:rPr lang="en-US"/>
              <a:t> sur le </a:t>
            </a:r>
            <a:r>
              <a:rPr lang="en-US" err="1"/>
              <a:t>réseau</a:t>
            </a:r>
            <a:r>
              <a:rPr lang="en-US"/>
              <a:t> </a:t>
            </a:r>
            <a:r>
              <a:rPr lang="en-US" err="1"/>
              <a:t>d’égouts</a:t>
            </a:r>
            <a:endParaRPr lang="en-US"/>
          </a:p>
          <a:p>
            <a:r>
              <a:rPr lang="en-US"/>
              <a:t>85 employés </a:t>
            </a:r>
            <a:r>
              <a:rPr lang="en-US" err="1"/>
              <a:t>d’Entretien</a:t>
            </a:r>
            <a:endParaRPr lang="en-US"/>
          </a:p>
          <a:p>
            <a:r>
              <a:rPr lang="en-US"/>
              <a:t>80 </a:t>
            </a:r>
            <a:r>
              <a:rPr lang="en-US" err="1"/>
              <a:t>opérateurs</a:t>
            </a:r>
            <a:endParaRPr lang="en-US"/>
          </a:p>
          <a:p>
            <a:r>
              <a:rPr lang="en-US"/>
              <a:t>9 </a:t>
            </a:r>
            <a:r>
              <a:rPr lang="en-US" err="1"/>
              <a:t>contremaitre</a:t>
            </a:r>
            <a:endParaRPr lang="fr-CA"/>
          </a:p>
          <a:p>
            <a:endParaRPr lang="en-US"/>
          </a:p>
          <a:p>
            <a:r>
              <a:rPr lang="en-US" err="1"/>
              <a:t>Contexte</a:t>
            </a:r>
            <a:r>
              <a:rPr lang="en-US"/>
              <a:t> </a:t>
            </a:r>
            <a:r>
              <a:rPr lang="en-US" err="1"/>
              <a:t>industriel</a:t>
            </a:r>
            <a:r>
              <a:rPr lang="en-US"/>
              <a:t> dans un milieu municipal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Point tournant 2013 : Vision </a:t>
            </a:r>
            <a:r>
              <a:rPr lang="en-US" err="1"/>
              <a:t>industrielle</a:t>
            </a:r>
            <a:r>
              <a:rPr lang="en-US"/>
              <a:t>, nouveaux </a:t>
            </a:r>
            <a:r>
              <a:rPr lang="en-US" err="1"/>
              <a:t>joueurs</a:t>
            </a:r>
            <a:r>
              <a:rPr lang="en-US"/>
              <a:t> clefs, </a:t>
            </a:r>
            <a:r>
              <a:rPr lang="en-US" err="1"/>
              <a:t>enfin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volonté</a:t>
            </a:r>
            <a:r>
              <a:rPr lang="en-US"/>
              <a:t> de </a:t>
            </a:r>
            <a:r>
              <a:rPr lang="en-US" err="1"/>
              <a:t>chg</a:t>
            </a:r>
            <a:r>
              <a:rPr lang="en-US"/>
              <a:t> </a:t>
            </a:r>
            <a:r>
              <a:rPr lang="en-US" err="1"/>
              <a:t>vers</a:t>
            </a:r>
            <a:r>
              <a:rPr lang="en-US"/>
              <a:t> le monde </a:t>
            </a:r>
            <a:r>
              <a:rPr lang="en-US" err="1"/>
              <a:t>industriel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/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881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PASSER VITE CAR ELLE SUIT LA 4</a:t>
            </a:r>
          </a:p>
          <a:p>
            <a:endParaRPr lang="en-US"/>
          </a:p>
          <a:p>
            <a:r>
              <a:rPr lang="en-US"/>
              <a:t>Il y a plus de 12 services et arrondissements qui </a:t>
            </a:r>
            <a:r>
              <a:rPr lang="en-US" err="1"/>
              <a:t>gravitent</a:t>
            </a:r>
            <a:r>
              <a:rPr lang="en-US"/>
              <a:t> </a:t>
            </a:r>
            <a:r>
              <a:rPr lang="en-US" err="1"/>
              <a:t>autour</a:t>
            </a:r>
            <a:r>
              <a:rPr lang="en-US"/>
              <a:t> du TE en tant que </a:t>
            </a:r>
            <a:r>
              <a:rPr lang="en-US" err="1"/>
              <a:t>pourvoyeur</a:t>
            </a:r>
            <a:r>
              <a:rPr lang="en-US"/>
              <a:t> de service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receveur</a:t>
            </a:r>
            <a:r>
              <a:rPr lang="en-US"/>
              <a:t> de service de la part des TE</a:t>
            </a:r>
            <a:endParaRPr lang="fr-CA"/>
          </a:p>
          <a:p>
            <a:r>
              <a:rPr lang="en-US">
                <a:cs typeface="Calibri"/>
              </a:rPr>
              <a:t>SING – genie civil</a:t>
            </a:r>
          </a:p>
          <a:p>
            <a:r>
              <a:rPr lang="en-US">
                <a:cs typeface="Calibri"/>
              </a:rPr>
              <a:t>SGEM – </a:t>
            </a:r>
            <a:r>
              <a:rPr lang="en-US" err="1">
                <a:cs typeface="Calibri"/>
              </a:rPr>
              <a:t>véhicule</a:t>
            </a:r>
            <a:r>
              <a:rPr lang="en-US">
                <a:cs typeface="Calibri"/>
              </a:rPr>
              <a:t> des arrondissements</a:t>
            </a:r>
          </a:p>
          <a:p>
            <a:r>
              <a:rPr lang="en-US">
                <a:cs typeface="Calibri"/>
              </a:rPr>
              <a:t>TI – </a:t>
            </a:r>
            <a:r>
              <a:rPr lang="en-US" err="1">
                <a:cs typeface="Calibri"/>
              </a:rPr>
              <a:t>bureautique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Comment </a:t>
            </a:r>
            <a:r>
              <a:rPr lang="en-US" err="1">
                <a:cs typeface="Calibri"/>
              </a:rPr>
              <a:t>apporter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ces</a:t>
            </a:r>
            <a:r>
              <a:rPr lang="en-US">
                <a:cs typeface="Calibri"/>
              </a:rPr>
              <a:t> services à nous </a:t>
            </a:r>
            <a:r>
              <a:rPr lang="en-US" err="1">
                <a:cs typeface="Calibri"/>
              </a:rPr>
              <a:t>offir</a:t>
            </a:r>
            <a:r>
              <a:rPr lang="en-US">
                <a:cs typeface="Calibri"/>
              </a:rPr>
              <a:t> des services </a:t>
            </a:r>
            <a:r>
              <a:rPr lang="en-US" err="1">
                <a:cs typeface="Calibri"/>
              </a:rPr>
              <a:t>industriels</a:t>
            </a:r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137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Audit / diagnostic de </a:t>
            </a:r>
            <a:r>
              <a:rPr lang="en-US" err="1"/>
              <a:t>Prosygma</a:t>
            </a:r>
            <a:r>
              <a:rPr lang="en-US"/>
              <a:t> : 32 </a:t>
            </a:r>
            <a:r>
              <a:rPr lang="en-US" err="1"/>
              <a:t>grandes</a:t>
            </a:r>
            <a:r>
              <a:rPr lang="en-US"/>
              <a:t> spheres des Meilleur pratiques </a:t>
            </a:r>
            <a:r>
              <a:rPr lang="en-US" err="1"/>
              <a:t>d’Entretien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Structure administrative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Planification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Ordonnamcement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Pièces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Etc.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 err="1"/>
              <a:t>Constat</a:t>
            </a:r>
            <a:r>
              <a:rPr lang="en-US"/>
              <a:t> Claire : loin des </a:t>
            </a:r>
            <a:r>
              <a:rPr lang="en-US" err="1"/>
              <a:t>meilleurs</a:t>
            </a:r>
            <a:r>
              <a:rPr lang="en-US"/>
              <a:t> pratiques </a:t>
            </a:r>
            <a:r>
              <a:rPr lang="en-US" err="1"/>
              <a:t>d’entretien</a:t>
            </a:r>
            <a:endParaRPr lang="fr-FR"/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7533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 err="1"/>
              <a:t>Voici</a:t>
            </a:r>
            <a:r>
              <a:rPr lang="en-US"/>
              <a:t> les </a:t>
            </a:r>
            <a:r>
              <a:rPr lang="en-US" err="1"/>
              <a:t>objectifs</a:t>
            </a:r>
            <a:r>
              <a:rPr lang="en-US"/>
              <a:t>, </a:t>
            </a:r>
            <a:r>
              <a:rPr lang="en-US" err="1"/>
              <a:t>voici</a:t>
            </a:r>
            <a:r>
              <a:rPr lang="en-US"/>
              <a:t> le plan qui a </a:t>
            </a:r>
            <a:r>
              <a:rPr lang="en-US" err="1"/>
              <a:t>été</a:t>
            </a:r>
            <a:r>
              <a:rPr lang="en-US"/>
              <a:t> fait </a:t>
            </a:r>
            <a:r>
              <a:rPr lang="en-US" err="1"/>
              <a:t>selon</a:t>
            </a:r>
            <a:r>
              <a:rPr lang="en-US"/>
              <a:t> la vision (12)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/>
              <a:t>Dire que nous </a:t>
            </a:r>
            <a:r>
              <a:rPr lang="en-US" err="1"/>
              <a:t>avons</a:t>
            </a:r>
            <a:r>
              <a:rPr lang="en-US"/>
              <a:t> faits </a:t>
            </a:r>
            <a:r>
              <a:rPr lang="en-US" err="1"/>
              <a:t>bcp</a:t>
            </a:r>
            <a:r>
              <a:rPr lang="en-US"/>
              <a:t> de patch dans la version vanilla, 120 </a:t>
            </a:r>
            <a:r>
              <a:rPr lang="en-US" err="1"/>
              <a:t>demandes</a:t>
            </a:r>
            <a:r>
              <a:rPr lang="en-US"/>
              <a:t> </a:t>
            </a:r>
            <a:r>
              <a:rPr lang="en-US" err="1"/>
              <a:t>d’amelioration</a:t>
            </a:r>
            <a:r>
              <a:rPr lang="en-US"/>
              <a:t>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PROBLÉMATIQUES : Gestion de </a:t>
            </a:r>
            <a:r>
              <a:rPr lang="en-US" err="1">
                <a:cs typeface="Calibri"/>
              </a:rPr>
              <a:t>changement</a:t>
            </a:r>
            <a:r>
              <a:rPr lang="en-US">
                <a:cs typeface="Calibri"/>
              </a:rPr>
              <a:t> &amp; </a:t>
            </a:r>
            <a:r>
              <a:rPr lang="en-US" err="1">
                <a:cs typeface="Calibri"/>
              </a:rPr>
              <a:t>Prise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d’inventaire</a:t>
            </a:r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0651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PASSER VITE : SEULEMENT DIRE QUE NOUS AVONS 16 PROCESSUS DES MEILLEURS PRATIQUES D’ENTRETIEN INDUSTRIEL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1423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1A14C-23A9-49F2-ACFC-E959F28E0527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388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26735-4D78-49AE-B448-6FF680DD4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96E637-D4BC-46C5-BABF-514B0C3DA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52613B-70A9-4C64-9700-077D1D7E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2ECF7-65C1-4F32-9281-58344F11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753530-D235-4088-809D-1A925DC2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034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61385-6E87-4E4C-833B-6CE2CEBF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81358C-9EFC-4F65-9BDC-2FA88F5F5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D4DCEF-87B2-48BD-866A-23115349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D3238B-5274-4083-B104-6101A9A4A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47EF54-63CF-4F07-84F3-F5FA2ADD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863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5A4DF66-A2C3-461B-957E-7869073AE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11A2E1-1CC8-4BE6-89F3-6931727E5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14AF68-216B-4810-92A9-ADC8F119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912EEA-8C30-43A7-B256-2454EA0E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F0C1F8-13A3-4C8D-9452-69A8459D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226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5_accent_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848" y="0"/>
            <a:ext cx="417576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" y="1"/>
            <a:ext cx="9043316" cy="1061764"/>
          </a:xfrm>
          <a:noFill/>
        </p:spPr>
        <p:txBody>
          <a:bodyPr lIns="457200" rIns="91440">
            <a:noAutofit/>
          </a:bodyPr>
          <a:lstStyle>
            <a:lvl1pPr algn="l">
              <a:defRPr sz="2933" b="1" i="0" cap="all" baseline="0">
                <a:solidFill>
                  <a:srgbClr val="005FA0"/>
                </a:solidFill>
                <a:latin typeface="Helvetica"/>
              </a:defRPr>
            </a:lvl1pPr>
          </a:lstStyle>
          <a:p>
            <a:r>
              <a:rPr lang="fr-CA"/>
              <a:t>Titre niveau 1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262848"/>
            <a:ext cx="11725188" cy="814629"/>
          </a:xfrm>
        </p:spPr>
        <p:txBody>
          <a:bodyPr lIns="457200">
            <a:noAutofit/>
          </a:bodyPr>
          <a:lstStyle>
            <a:lvl1pPr marL="0" indent="0">
              <a:buFontTx/>
              <a:buNone/>
              <a:defRPr sz="2667" b="1" i="0" baseline="0">
                <a:solidFill>
                  <a:srgbClr val="0092D2"/>
                </a:solidFill>
                <a:latin typeface="Helvetica"/>
                <a:cs typeface="75 Helvetica Bold"/>
              </a:defRPr>
            </a:lvl1pPr>
            <a:lvl2pPr marL="609585" indent="0">
              <a:buFontTx/>
              <a:buNone/>
              <a:defRPr sz="2667" baseline="0">
                <a:latin typeface="Helvetica 55 Roman"/>
              </a:defRPr>
            </a:lvl2pPr>
            <a:lvl3pPr marL="1219170" indent="0">
              <a:buFontTx/>
              <a:buNone/>
              <a:defRPr sz="2667" baseline="0">
                <a:latin typeface="Helvetica 55 Roman"/>
              </a:defRPr>
            </a:lvl3pPr>
            <a:lvl4pPr marL="1828754" indent="0">
              <a:buFontTx/>
              <a:buNone/>
              <a:defRPr sz="2667" baseline="0">
                <a:latin typeface="Helvetica 55 Roman"/>
              </a:defRPr>
            </a:lvl4pPr>
            <a:lvl5pPr marL="2438339" indent="0">
              <a:buFontTx/>
              <a:buNone/>
              <a:defRPr sz="2667" baseline="0">
                <a:latin typeface="Helvetica 55 Roman"/>
              </a:defRPr>
            </a:lvl5pPr>
          </a:lstStyle>
          <a:p>
            <a:pPr lvl="0"/>
            <a:r>
              <a:rPr lang="fr-CA"/>
              <a:t>Titre niveau 2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077478"/>
            <a:ext cx="11725189" cy="4540252"/>
          </a:xfrm>
        </p:spPr>
        <p:txBody>
          <a:bodyPr lIns="457200">
            <a:normAutofit/>
          </a:bodyPr>
          <a:lstStyle>
            <a:lvl1pPr marL="0" indent="0">
              <a:buFontTx/>
              <a:buNone/>
              <a:defRPr sz="2667" baseline="0">
                <a:latin typeface="Helvetica"/>
                <a:cs typeface="75 Helvetica Bold"/>
              </a:defRPr>
            </a:lvl1pPr>
            <a:lvl2pPr marL="609585" indent="0">
              <a:buFontTx/>
              <a:buNone/>
              <a:defRPr sz="2667" baseline="0">
                <a:latin typeface="Helvetica 55 Roman"/>
              </a:defRPr>
            </a:lvl2pPr>
            <a:lvl3pPr marL="1219170" indent="0">
              <a:buFontTx/>
              <a:buNone/>
              <a:defRPr sz="2667" baseline="0">
                <a:latin typeface="Helvetica 55 Roman"/>
              </a:defRPr>
            </a:lvl3pPr>
            <a:lvl4pPr marL="1828754" indent="0">
              <a:buFontTx/>
              <a:buNone/>
              <a:defRPr sz="2667" baseline="0">
                <a:latin typeface="Helvetica 55 Roman"/>
              </a:defRPr>
            </a:lvl4pPr>
            <a:lvl5pPr marL="2438339" indent="0">
              <a:buFontTx/>
              <a:buNone/>
              <a:defRPr sz="2667" baseline="0">
                <a:latin typeface="Helvetica 55 Roman"/>
              </a:defRPr>
            </a:lvl5pPr>
          </a:lstStyle>
          <a:p>
            <a:pPr lvl="0"/>
            <a:r>
              <a:rPr lang="fr-CA"/>
              <a:t>Texte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C8BDD7-06B9-493B-A57E-10669CD1F27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4C49D1C-9DC7-43E1-A31D-0749BBD296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8CB5669-7EA0-418B-9D4D-3BB5F71560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478622-BE77-5640-A04E-3812AB0CA6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818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4" y="5803151"/>
            <a:ext cx="1296932" cy="843894"/>
          </a:xfrm>
          <a:prstGeom prst="rect">
            <a:avLst/>
          </a:prstGeom>
        </p:spPr>
      </p:pic>
      <p:pic>
        <p:nvPicPr>
          <p:cNvPr id="6" name="Image 5" descr="Une image contenant bâtiment, eau, extérieur, ciel&#10;&#10;Description générée automatiquement">
            <a:extLst>
              <a:ext uri="{FF2B5EF4-FFF2-40B4-BE49-F238E27FC236}">
                <a16:creationId xmlns:a16="http://schemas.microsoft.com/office/drawing/2014/main" id="{451E0600-9040-A041-AA2A-AEB1C75CB9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678EDB07-E215-4283-BE15-065F6753AD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7034" y="3939591"/>
            <a:ext cx="4461578" cy="15001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0655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D5AAC-D845-4114-AB7B-2D4AA9D3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442297-90E4-4B39-98FB-CB0FD7B0B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DB24FC-2FF1-4A87-A201-7E33E901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0A792E-40E6-4B26-8280-75246C6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D53096-6F4E-48FC-81EC-C594D377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784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3B285-6AB3-4FC2-8D0F-E3209F8F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708335-E4FA-4813-AF0D-D31283263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DFAC82-0683-4985-B01F-4CE0BD1A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D70C1D-4C7F-4E34-B3A4-C5E1DA9A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2EF8C9-2E4D-4B0A-BF28-62EFD891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875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D8A00-16DB-4231-8CD9-F2339F5C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6F095-589E-421D-9ECC-07235032F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E6412C-64A4-43ED-8819-F656D3B03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526EB4-1237-4DEC-8902-0E0A36BF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A5FC4E-4AFD-49DE-850D-B4737C0C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3ED332-241E-4CDA-B5B7-19CD98BD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421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5C0C2-1412-41E3-A6DA-B670968A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8F3A08-CEED-4046-ADFB-3EC8C5354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C96D2A-11F7-4F44-B4DA-0010530C5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81C46D-9AC6-41EC-A389-83DCC6D38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0441B36-04FB-41A9-9C69-8F7EBFDDE2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0CEFA9D-A53D-4636-9391-48CCD0D76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1ECDE4-F524-44AC-A53D-8E5DF3F12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64F349-58D3-4A4D-AAB3-7CAB1443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200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C615E-EE4E-4AC9-BDFA-B7EA08CB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ECD216-33F5-4C20-9C12-00EAAF1A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DE3391-32C5-4F08-B470-685456BA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3BF3C1-DD66-411B-BB10-84E0D03F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003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6A7893-AFCF-4FDE-A5D7-74523F7C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589D61-DE4A-4217-81C4-A8E0C0CB4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BE443A-FBA9-4660-A25E-539D294B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789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F52745-C003-490C-83BB-3E95C8C4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6FA6F6-0680-47CC-8BBC-568D1458F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11F15B-5202-4F9B-95A5-691B4FA5D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2C6EA4-2DBB-4352-86B8-B20635602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695261-23F1-47DC-A7BF-2AB0E217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1EF744-D03D-4F73-A2F9-BC4C43E9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518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6E53E6-0944-46BC-8335-65F15FF4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518073D-EF99-41A6-B6A9-F06BF1487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2F7B11-C185-4C33-81E5-0E21743E3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0EA880-9ABB-4E64-A497-18F583F0E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FF711B-40D6-429F-9480-8A35362F4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AA4BF9-0229-42D6-BD32-0C619BBD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940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6629D3-366D-4380-B1B4-309EE14A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24A3E8-FBB9-438A-8792-ED14FD1F3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7CD1FF-63C0-4582-BA8F-D8714DE3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F3DC0-972F-475C-A43A-7FD3CEE031EF}" type="datetimeFigureOut">
              <a:rPr lang="fr-CA" smtClean="0"/>
              <a:t>2021-11-08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CDCD99-8C94-45D0-82FA-52937D990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06818E-AEEC-437B-AA81-7F2EB26DD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3C5-CBD1-4568-8727-0F46BFD228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360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6315D79-4E8E-4EC9-BFE5-3E43638E9A2F}"/>
              </a:ext>
            </a:extLst>
          </p:cNvPr>
          <p:cNvSpPr txBox="1">
            <a:spLocks/>
          </p:cNvSpPr>
          <p:nvPr/>
        </p:nvSpPr>
        <p:spPr>
          <a:xfrm>
            <a:off x="7876200" y="1984443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 err="1"/>
              <a:t>L’implantation</a:t>
            </a:r>
            <a:r>
              <a:rPr lang="en-US" sz="3400"/>
              <a:t> des </a:t>
            </a:r>
            <a:r>
              <a:rPr lang="en-US" sz="3400" err="1"/>
              <a:t>meilleures</a:t>
            </a:r>
            <a:r>
              <a:rPr lang="en-US" sz="3400"/>
              <a:t> pratiques </a:t>
            </a:r>
            <a:r>
              <a:rPr lang="en-US" sz="3400" err="1"/>
              <a:t>d'entretien</a:t>
            </a:r>
            <a:r>
              <a:rPr lang="en-US" sz="3400"/>
              <a:t> </a:t>
            </a:r>
            <a:r>
              <a:rPr lang="en-US" sz="3400" err="1"/>
              <a:t>industrielles</a:t>
            </a:r>
            <a:r>
              <a:rPr lang="en-US" sz="3400"/>
              <a:t> dans un </a:t>
            </a:r>
            <a:r>
              <a:rPr lang="en-US" sz="3400" err="1"/>
              <a:t>contexte</a:t>
            </a:r>
            <a:r>
              <a:rPr lang="en-US" sz="3400"/>
              <a:t> municipal 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CFBAB9-4156-4E6A-9328-442955DA0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8" r="1286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DF3213F-69AE-4100-B2D5-93940967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702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3D8188F-9E82-4A39-A3DF-F0653C69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52" y="457200"/>
            <a:ext cx="4796620" cy="1030643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3100" dirty="0">
                <a:solidFill>
                  <a:srgbClr val="FFFFFF"/>
                </a:solidFill>
              </a:rPr>
              <a:t>2. Implantation du GMAO Maximo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5F6A2DA2-7423-4526-B161-29827EBDD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086" y="457201"/>
            <a:ext cx="6664196" cy="1967218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Planifier hebdomadairement             nos interventions</a:t>
            </a:r>
          </a:p>
          <a:p>
            <a:pPr marL="0" indent="0">
              <a:buNone/>
            </a:pPr>
            <a:endParaRPr lang="fr-CA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7E037A0-514F-411A-8369-3805991F5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4876" y="1477818"/>
            <a:ext cx="4796964" cy="16380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fr-CA">
                <a:cs typeface="Helvetica"/>
              </a:rPr>
              <a:t>Préparation des calendriers hebdomadaire &amp; rencontre avec l’opération</a:t>
            </a:r>
            <a:endParaRPr lang="fr-FR"/>
          </a:p>
          <a:p>
            <a:r>
              <a:rPr lang="fr-CA" i="1">
                <a:cs typeface="Helvetica"/>
              </a:rPr>
              <a:t>Cible : planifié à 60% urgences 20%, non-travaillé 20%</a:t>
            </a:r>
            <a:endParaRPr lang="fr-CA"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fr-CA">
                <a:cs typeface="Helvetica"/>
              </a:rPr>
              <a:t>Affectation par les chefs d’équipe</a:t>
            </a:r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567A58-E26F-438F-AD2E-BACC39A49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791" y="2575421"/>
            <a:ext cx="6634116" cy="4087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6525DC-9634-4233-83F7-D3FF6DA00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93" y="2921620"/>
            <a:ext cx="4599894" cy="383197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C857945-FE9D-4DC3-9734-089C3E34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453" y="1805411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095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0335A-8C18-4D82-A068-782CFB00FB6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4000" b="1" cap="all" dirty="0">
                <a:solidFill>
                  <a:schemeClr val="bg1"/>
                </a:solidFill>
                <a:ea typeface="+mj-lt"/>
                <a:cs typeface="+mj-lt"/>
              </a:rPr>
              <a:t>3. Le plan quinquennal 2015-2020</a:t>
            </a:r>
            <a:br>
              <a:rPr lang="fr-CA" sz="4000" dirty="0"/>
            </a:br>
            <a:r>
              <a:rPr lang="fr-CA" sz="4000" dirty="0">
                <a:solidFill>
                  <a:srgbClr val="FFFFFF"/>
                </a:solidFill>
              </a:rPr>
              <a:t>	</a:t>
            </a:r>
            <a:r>
              <a:rPr lang="fr-CA" sz="4000" u="sng" dirty="0">
                <a:solidFill>
                  <a:srgbClr val="FFFFFF"/>
                </a:solidFill>
              </a:rPr>
              <a:t>Créer une équipe de planification</a:t>
            </a:r>
            <a:endParaRPr lang="fr-FR" sz="4000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7F65B1-86C4-4936-8B17-80E4D3F0C7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r-CA"/>
              <a:t>5 Planificateurs </a:t>
            </a:r>
          </a:p>
          <a:p>
            <a:pPr marL="0" indent="0">
              <a:buNone/>
            </a:pPr>
            <a:r>
              <a:rPr lang="fr-CA"/>
              <a:t>Engager 4 nouveaux planificateurs et les répartir dans chacun des groupes de travail</a:t>
            </a:r>
            <a:endParaRPr lang="fr-CA">
              <a:cs typeface="Calibri"/>
            </a:endParaRPr>
          </a:p>
          <a:p>
            <a:pPr marL="0" indent="0">
              <a:buNone/>
            </a:pPr>
            <a:endParaRPr lang="fr-CA"/>
          </a:p>
          <a:p>
            <a:r>
              <a:rPr lang="fr-CA"/>
              <a:t>5 équipes </a:t>
            </a:r>
            <a:endParaRPr lang="fr-CA">
              <a:cs typeface="Calibri"/>
            </a:endParaRPr>
          </a:p>
          <a:p>
            <a:pPr marL="0" indent="0">
              <a:buNone/>
            </a:pPr>
            <a:r>
              <a:rPr lang="fr-CA">
                <a:ea typeface="+mn-lt"/>
                <a:cs typeface="+mn-lt"/>
              </a:rPr>
              <a:t>MEC. Eau Potable : 11</a:t>
            </a:r>
          </a:p>
          <a:p>
            <a:pPr marL="0" indent="0">
              <a:buNone/>
            </a:pPr>
            <a:r>
              <a:rPr lang="fr-CA">
                <a:cs typeface="Calibri"/>
              </a:rPr>
              <a:t>ELE. Eau Potable  : 12</a:t>
            </a:r>
            <a:endParaRPr lang="fr-CA"/>
          </a:p>
          <a:p>
            <a:pPr marL="0" indent="0">
              <a:buNone/>
            </a:pPr>
            <a:r>
              <a:rPr lang="fr-CA">
                <a:cs typeface="Calibri"/>
              </a:rPr>
              <a:t>MEC. Eaux usées : 15</a:t>
            </a:r>
          </a:p>
          <a:p>
            <a:pPr marL="0" indent="0">
              <a:buNone/>
            </a:pPr>
            <a:r>
              <a:rPr lang="fr-CA">
                <a:cs typeface="Calibri"/>
              </a:rPr>
              <a:t>ELE. Eaux usées :  15</a:t>
            </a:r>
          </a:p>
          <a:p>
            <a:pPr marL="0" indent="0">
              <a:buNone/>
            </a:pPr>
            <a:r>
              <a:rPr lang="fr-CA">
                <a:cs typeface="Calibri"/>
              </a:rPr>
              <a:t>GEN. Services : 12</a:t>
            </a:r>
          </a:p>
          <a:p>
            <a:endParaRPr lang="fr-CA">
              <a:cs typeface="Calibri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B415172-A58B-4043-A2A0-2EC643B9CA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5134" y="2083936"/>
            <a:ext cx="5035732" cy="38347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5768B9-AF8A-4B48-AB65-62ABF0515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747" y="2215019"/>
            <a:ext cx="1042506" cy="10425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3182235-CC8F-4B29-9643-03E19143DC96}"/>
              </a:ext>
            </a:extLst>
          </p:cNvPr>
          <p:cNvSpPr txBox="1"/>
          <p:nvPr/>
        </p:nvSpPr>
        <p:spPr>
          <a:xfrm>
            <a:off x="9284253" y="4765444"/>
            <a:ext cx="2672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b="1" kern="0">
                <a:solidFill>
                  <a:sysClr val="windowText" lastClr="000000"/>
                </a:solidFill>
              </a:rPr>
              <a:t>1 GENTE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i="1" kern="0">
                <a:solidFill>
                  <a:sysClr val="windowText" lastClr="000000"/>
                </a:solidFill>
              </a:rPr>
              <a:t>Lubrification, Mécanique du bâtiment, </a:t>
            </a:r>
            <a:endParaRPr lang="fr-CA" sz="1400" kern="0">
              <a:solidFill>
                <a:sysClr val="windowText" lastClr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i="1" kern="0">
                <a:solidFill>
                  <a:sysClr val="windowText" lastClr="000000"/>
                </a:solidFill>
              </a:rPr>
              <a:t>Équipements pétroliers et diésels (génératrices)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i="1" kern="0">
                <a:solidFill>
                  <a:sysClr val="windowText" lastClr="000000"/>
                </a:solidFill>
              </a:rPr>
              <a:t>Mécanique de machineries fixes, bouilloires, réseau de refroidissement, etc.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215D291-3202-401C-BEC6-D94BE058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8" y="6176963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71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B13E89F-34D9-4940-97FB-076E41744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plan quinquennal 2015-2020</a:t>
            </a:r>
          </a:p>
          <a:p>
            <a:pPr algn="ctr"/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Évolution de la prise d’inventaire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C6537D4-3796-4592-AB84-A2FFD57E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6"/>
          <a:stretch/>
        </p:blipFill>
        <p:spPr>
          <a:xfrm>
            <a:off x="667655" y="1656374"/>
            <a:ext cx="10835498" cy="510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95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6507E4-53AC-49B9-B282-DC45E5A56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62865"/>
            <a:ext cx="10604352" cy="143855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fr-FR" sz="5600" dirty="0"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fr-FR" sz="3200" dirty="0">
                <a:cs typeface="Helvetica"/>
              </a:rPr>
              <a:t>± 7,500 Maintenance préventive à fréquence déterminée  </a:t>
            </a:r>
            <a:endParaRPr lang="fr-FR" sz="3200" b="1" dirty="0">
              <a:solidFill>
                <a:srgbClr val="0070C0"/>
              </a:solidFill>
              <a:ea typeface="+mn-lt"/>
              <a:cs typeface="Helvetica"/>
            </a:endParaRPr>
          </a:p>
          <a:p>
            <a:pPr marL="0" indent="0">
              <a:buNone/>
            </a:pPr>
            <a:r>
              <a:rPr lang="fr-FR" sz="3200" b="1" dirty="0">
                <a:solidFill>
                  <a:srgbClr val="0070C0"/>
                </a:solidFill>
                <a:ea typeface="+mn-lt"/>
                <a:cs typeface="Helvetica"/>
              </a:rPr>
              <a:t> </a:t>
            </a:r>
            <a:r>
              <a:rPr lang="fr-FR" sz="3200" b="1" dirty="0">
                <a:solidFill>
                  <a:srgbClr val="0070C0"/>
                </a:solidFill>
                <a:cs typeface="Helvetica"/>
              </a:rPr>
              <a:t> </a:t>
            </a:r>
            <a:r>
              <a:rPr lang="fr-FR" sz="3200" b="1" dirty="0">
                <a:solidFill>
                  <a:srgbClr val="0070C0"/>
                </a:solidFill>
                <a:ea typeface="+mn-lt"/>
                <a:cs typeface="Helvetica"/>
              </a:rPr>
              <a:t>       </a:t>
            </a:r>
            <a:endParaRPr lang="fr-FR" sz="3200" b="1" dirty="0">
              <a:solidFill>
                <a:srgbClr val="0070C0"/>
              </a:solidFill>
              <a:cs typeface="Calibri"/>
            </a:endParaRPr>
          </a:p>
          <a:p>
            <a:pPr marL="0" indent="0">
              <a:buNone/>
            </a:pPr>
            <a:endParaRPr lang="fr-FR" sz="5600" dirty="0">
              <a:cs typeface="Helvetica"/>
            </a:endParaRPr>
          </a:p>
          <a:p>
            <a:endParaRPr lang="fr-FR" sz="5600" dirty="0">
              <a:cs typeface="Helvetica"/>
            </a:endParaRPr>
          </a:p>
          <a:p>
            <a:pPr marL="0" indent="0">
              <a:buNone/>
            </a:pPr>
            <a:endParaRPr lang="fr-FR" sz="5600" b="1" i="1" dirty="0">
              <a:solidFill>
                <a:srgbClr val="0070C0"/>
              </a:solidFill>
              <a:ea typeface="+mn-lt"/>
              <a:cs typeface="+mn-lt"/>
            </a:endParaRPr>
          </a:p>
          <a:p>
            <a:endParaRPr lang="fr-FR" sz="5600" dirty="0">
              <a:cs typeface="Helvetica"/>
            </a:endParaRPr>
          </a:p>
          <a:p>
            <a:endParaRPr lang="fr-FR" sz="5600" dirty="0">
              <a:cs typeface="Helvetica"/>
            </a:endParaRPr>
          </a:p>
          <a:p>
            <a:pPr marL="0" indent="0">
              <a:buNone/>
            </a:pPr>
            <a:endParaRPr lang="fr-FR" sz="5600" dirty="0">
              <a:cs typeface="Helvetica"/>
            </a:endParaRPr>
          </a:p>
          <a:p>
            <a:endParaRPr lang="fr-CA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924BE88-2341-428C-880C-45F3E745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66" y="6091084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B13E89F-34D9-4940-97FB-076E4174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47ACA9A-EC6F-4853-B133-D6D16E484C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100" dirty="0">
                <a:solidFill>
                  <a:srgbClr val="FFFFFF"/>
                </a:solidFill>
              </a:rPr>
              <a:t>3. </a:t>
            </a:r>
            <a:r>
              <a:rPr lang="fr-CA" sz="3100" b="1" cap="all" dirty="0">
                <a:solidFill>
                  <a:schemeClr val="bg1"/>
                </a:solidFill>
                <a:ea typeface="+mj-lt"/>
                <a:cs typeface="+mj-lt"/>
              </a:rPr>
              <a:t>Le plan quinquennal 2015-2020</a:t>
            </a:r>
            <a:br>
              <a:rPr lang="fr-CA" sz="3100" dirty="0"/>
            </a:br>
            <a:r>
              <a:rPr lang="fr-CA" sz="3100" dirty="0">
                <a:solidFill>
                  <a:srgbClr val="FFFFFF"/>
                </a:solidFill>
              </a:rPr>
              <a:t>Créer les entretiens préventifs</a:t>
            </a:r>
            <a:endParaRPr lang="fr-CA" sz="3100" dirty="0">
              <a:solidFill>
                <a:srgbClr val="FFFFFF"/>
              </a:solidFill>
              <a:ea typeface="+mj-lt"/>
            </a:endParaRPr>
          </a:p>
        </p:txBody>
      </p:sp>
      <p:pic>
        <p:nvPicPr>
          <p:cNvPr id="12" name="Espace réservé du contenu 8">
            <a:extLst>
              <a:ext uri="{FF2B5EF4-FFF2-40B4-BE49-F238E27FC236}">
                <a16:creationId xmlns:a16="http://schemas.microsoft.com/office/drawing/2014/main" id="{75878AFE-164F-4339-AF7F-1D53439A3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73" t="-272" r="7622" b="11717"/>
          <a:stretch/>
        </p:blipFill>
        <p:spPr>
          <a:xfrm>
            <a:off x="964773" y="2740554"/>
            <a:ext cx="2857655" cy="3752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BBB761-6154-44E4-B795-391E31212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987" y="2740554"/>
            <a:ext cx="3844910" cy="3752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76AFE1-1779-4FF0-9E88-798E01FAA0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25"/>
          <a:stretch/>
        </p:blipFill>
        <p:spPr>
          <a:xfrm>
            <a:off x="8061940" y="2740554"/>
            <a:ext cx="3599243" cy="3040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883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3D8188F-9E82-4A39-A3DF-F0653C69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78" y="457200"/>
            <a:ext cx="4202947" cy="1020618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fr-CA" sz="3100" dirty="0">
                <a:solidFill>
                  <a:srgbClr val="FFFFFF"/>
                </a:solidFill>
              </a:rPr>
              <a:t>3. </a:t>
            </a:r>
            <a:r>
              <a:rPr lang="fr-CA" sz="3100" b="1" cap="all" dirty="0">
                <a:solidFill>
                  <a:schemeClr val="bg1"/>
                </a:solidFill>
                <a:ea typeface="+mj-lt"/>
                <a:cs typeface="+mj-lt"/>
              </a:rPr>
              <a:t>Le plan quinquennal 2015-2020</a:t>
            </a:r>
            <a:endParaRPr lang="fr-CA" sz="3100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5F6A2DA2-7423-4526-B161-29827EBDD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783" y="457200"/>
            <a:ext cx="6770804" cy="1020016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fr-CA" sz="2800" b="1" dirty="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Implantation des meilleures pratiques d’entretien</a:t>
            </a:r>
            <a:endParaRPr lang="fr-FR" sz="2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7E037A0-514F-411A-8369-3805991F5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467792"/>
            <a:ext cx="8403973" cy="382161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r-CA"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fr-CA">
                <a:cs typeface="Helvetica"/>
              </a:rPr>
              <a:t>Traitement et réalisation des intervention préventive et bonne gestion des urgences </a:t>
            </a:r>
            <a:endParaRPr lang="fr-FR" sz="2000"/>
          </a:p>
          <a:p>
            <a:endParaRPr lang="fr-CA"/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5EF3980E-7A46-439A-8557-9178C77A1D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1741245"/>
              </p:ext>
            </p:extLst>
          </p:nvPr>
        </p:nvGraphicFramePr>
        <p:xfrm>
          <a:off x="418191" y="2822750"/>
          <a:ext cx="5287327" cy="3298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D6019BBF-BCC4-445A-81B0-4012CFE18C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3695152"/>
              </p:ext>
            </p:extLst>
          </p:nvPr>
        </p:nvGraphicFramePr>
        <p:xfrm>
          <a:off x="6514389" y="2822750"/>
          <a:ext cx="4411980" cy="3298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D7D4036-CC2C-4C88-9A86-F5796E50E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25" y="6086475"/>
            <a:ext cx="8362950" cy="6286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41A038-2516-4761-8FC2-9562E03C1892}"/>
              </a:ext>
            </a:extLst>
          </p:cNvPr>
          <p:cNvSpPr txBox="1"/>
          <p:nvPr/>
        </p:nvSpPr>
        <p:spPr>
          <a:xfrm>
            <a:off x="1845495" y="2424216"/>
            <a:ext cx="243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Nombre d’intervention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99F3BCD-14BE-4C34-BB48-D50288CA0B82}"/>
              </a:ext>
            </a:extLst>
          </p:cNvPr>
          <p:cNvSpPr txBox="1"/>
          <p:nvPr/>
        </p:nvSpPr>
        <p:spPr>
          <a:xfrm>
            <a:off x="7280443" y="2424216"/>
            <a:ext cx="3396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/>
              <a:t>Heures Travaillées</a:t>
            </a:r>
          </a:p>
          <a:p>
            <a:pPr algn="ctr"/>
            <a:r>
              <a:rPr lang="fr-CA" sz="1400" dirty="0"/>
              <a:t>(même nombre de travailleurs depuis 5 ans)</a:t>
            </a:r>
          </a:p>
        </p:txBody>
      </p:sp>
    </p:spTree>
    <p:extLst>
      <p:ext uri="{BB962C8B-B14F-4D97-AF65-F5344CB8AC3E}">
        <p14:creationId xmlns:p14="http://schemas.microsoft.com/office/powerpoint/2010/main" val="603429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61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4BFFBE-9AC8-44A6-8526-BA7890E69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307" y="713232"/>
            <a:ext cx="5315709" cy="11978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700" dirty="0"/>
              <a:t>3</a:t>
            </a: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7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 plan </a:t>
            </a:r>
            <a:r>
              <a:rPr lang="en-US" sz="2700" b="1" kern="1200" cap="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quinquennal</a:t>
            </a:r>
            <a:r>
              <a:rPr lang="en-US" sz="2700" b="1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2015-2020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Débuter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des </a:t>
            </a: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bonnes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pratiques </a:t>
            </a: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maintenance </a:t>
            </a:r>
            <a:r>
              <a:rPr lang="en-US" sz="2700" b="1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prédictive</a:t>
            </a:r>
            <a:endParaRPr lang="en-US" sz="2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Image 6" descr="Une image contenant homme&#10;&#10;Description générée automatiquement">
            <a:extLst>
              <a:ext uri="{FF2B5EF4-FFF2-40B4-BE49-F238E27FC236}">
                <a16:creationId xmlns:a16="http://schemas.microsoft.com/office/drawing/2014/main" id="{A68005F1-9F0C-4179-8A44-F0B164537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9" t="1" r="6292" b="-2"/>
          <a:stretch/>
        </p:blipFill>
        <p:spPr>
          <a:xfrm>
            <a:off x="3454284" y="3012420"/>
            <a:ext cx="3242728" cy="3574727"/>
          </a:xfrm>
          <a:prstGeom prst="rect">
            <a:avLst/>
          </a:prstGeom>
        </p:spPr>
      </p:pic>
      <p:pic>
        <p:nvPicPr>
          <p:cNvPr id="13" name="Image 9" descr="Une image contenant intérieur, table, assis, en bois&#10;&#10;Description générée automatiquement">
            <a:extLst>
              <a:ext uri="{FF2B5EF4-FFF2-40B4-BE49-F238E27FC236}">
                <a16:creationId xmlns:a16="http://schemas.microsoft.com/office/drawing/2014/main" id="{613295AB-EBE3-4261-A5D9-62207DA70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2582"/>
          <a:stretch/>
        </p:blipFill>
        <p:spPr>
          <a:xfrm>
            <a:off x="3454284" y="365123"/>
            <a:ext cx="3242729" cy="2353347"/>
          </a:xfrm>
          <a:prstGeom prst="rect">
            <a:avLst/>
          </a:prstGeom>
        </p:spPr>
      </p:pic>
      <p:cxnSp>
        <p:nvCxnSpPr>
          <p:cNvPr id="77" name="Straight Connector 63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10">
            <a:extLst>
              <a:ext uri="{FF2B5EF4-FFF2-40B4-BE49-F238E27FC236}">
                <a16:creationId xmlns:a16="http://schemas.microsoft.com/office/drawing/2014/main" id="{3DF9990D-C182-4E9A-9093-8E76998E9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828" t="2142" r="7209" b="2"/>
          <a:stretch/>
        </p:blipFill>
        <p:spPr>
          <a:xfrm>
            <a:off x="302301" y="4336902"/>
            <a:ext cx="2982741" cy="2238696"/>
          </a:xfrm>
          <a:prstGeom prst="rect">
            <a:avLst/>
          </a:prstGeom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26F5EB53-4555-4C0D-BF90-5C3050542A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89" t="15404" r="22081" b="4086"/>
          <a:stretch/>
        </p:blipFill>
        <p:spPr>
          <a:xfrm>
            <a:off x="289912" y="365123"/>
            <a:ext cx="2988332" cy="37920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FF9122-E6E1-49A9-A1A7-4CF93453ED2D}"/>
              </a:ext>
            </a:extLst>
          </p:cNvPr>
          <p:cNvSpPr txBox="1"/>
          <p:nvPr/>
        </p:nvSpPr>
        <p:spPr>
          <a:xfrm>
            <a:off x="7214190" y="2048256"/>
            <a:ext cx="4413749" cy="41239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Thermographie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Boroscopie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Analyse</a:t>
            </a:r>
            <a:r>
              <a:rPr lang="en-US" sz="2400" dirty="0"/>
              <a:t> </a:t>
            </a:r>
            <a:r>
              <a:rPr lang="en-US" sz="2400" dirty="0" err="1"/>
              <a:t>d’huile</a:t>
            </a:r>
            <a:r>
              <a:rPr lang="en-US" sz="24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Analyse</a:t>
            </a:r>
            <a:r>
              <a:rPr lang="en-US" sz="2400" dirty="0"/>
              <a:t> de vibration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Ultrason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5030C51-75BF-40F5-8EC8-8930F380D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462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1C19D5-D36D-4BCE-A785-5B694843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0" y="330839"/>
            <a:ext cx="7005267" cy="178563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3. </a:t>
            </a:r>
            <a:r>
              <a:rPr lang="fr-CA" sz="3200" b="1" cap="all" dirty="0">
                <a:solidFill>
                  <a:schemeClr val="bg1"/>
                </a:solidFill>
                <a:ea typeface="+mj-lt"/>
                <a:cs typeface="+mj-lt"/>
              </a:rPr>
              <a:t>Le plan quinquennal 2015-2020</a:t>
            </a:r>
            <a:br>
              <a:rPr lang="en-US" sz="2800" dirty="0"/>
            </a:br>
            <a:r>
              <a:rPr lang="en-US" sz="2800" dirty="0">
                <a:solidFill>
                  <a:srgbClr val="FFFFFF"/>
                </a:solidFill>
              </a:rPr>
              <a:t>Sous-</a:t>
            </a:r>
            <a:r>
              <a:rPr lang="en-US" sz="2800" dirty="0" err="1">
                <a:solidFill>
                  <a:srgbClr val="FFFFFF"/>
                </a:solidFill>
              </a:rPr>
              <a:t>projet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découlant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dirty="0" err="1">
                <a:solidFill>
                  <a:srgbClr val="FFFFFF"/>
                </a:solidFill>
              </a:rPr>
              <a:t>l’implantation</a:t>
            </a:r>
            <a:r>
              <a:rPr lang="en-US" sz="2800" dirty="0">
                <a:solidFill>
                  <a:srgbClr val="FFFFFF"/>
                </a:solidFill>
              </a:rPr>
              <a:t> des </a:t>
            </a:r>
            <a:r>
              <a:rPr lang="en-US" sz="2800" dirty="0" err="1">
                <a:solidFill>
                  <a:srgbClr val="FFFFFF"/>
                </a:solidFill>
              </a:rPr>
              <a:t>bonnes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br>
              <a:rPr lang="en-US" sz="2800" dirty="0"/>
            </a:br>
            <a:r>
              <a:rPr lang="en-US" sz="2800" dirty="0">
                <a:solidFill>
                  <a:srgbClr val="FFFFFF"/>
                </a:solidFill>
              </a:rPr>
              <a:t>pratiques </a:t>
            </a:r>
            <a:r>
              <a:rPr lang="en-US" sz="2800" dirty="0" err="1">
                <a:solidFill>
                  <a:srgbClr val="FFFFFF"/>
                </a:solidFill>
              </a:rPr>
              <a:t>en</a:t>
            </a:r>
            <a:r>
              <a:rPr lang="en-US" sz="2800" dirty="0">
                <a:solidFill>
                  <a:srgbClr val="FFFFFF"/>
                </a:solidFill>
              </a:rPr>
              <a:t> maintenance</a:t>
            </a:r>
            <a:br>
              <a:rPr lang="en-US" sz="2100" dirty="0"/>
            </a:b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8C0E4D-BD5E-4FDD-9B62-2B2940BF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59736"/>
            <a:ext cx="3447288" cy="1956816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03414A-AAD9-4EB5-B594-F1DDABCCA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99" y="2594532"/>
            <a:ext cx="1875204" cy="166893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AA0DA42-F6E1-48B7-B5ED-7C0C67DED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064" y="2459736"/>
            <a:ext cx="3447288" cy="1956816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How to insert a SIM card into my Novatel Wireless MiFi 7000">
            <a:extLst>
              <a:ext uri="{FF2B5EF4-FFF2-40B4-BE49-F238E27FC236}">
                <a16:creationId xmlns:a16="http://schemas.microsoft.com/office/drawing/2014/main" id="{77424AC2-3724-49D0-A353-ADDB7DD9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012262">
            <a:off x="4827257" y="2550000"/>
            <a:ext cx="1670098" cy="17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6BE08D-CDB9-4806-9C6E-8FD809D88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4572000"/>
            <a:ext cx="3447288" cy="1956816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3404E526-F74D-4813-A772-7F623C470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r="24092"/>
          <a:stretch/>
        </p:blipFill>
        <p:spPr bwMode="auto">
          <a:xfrm>
            <a:off x="1054270" y="4713137"/>
            <a:ext cx="1992511" cy="166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EFD8F0A-04C0-4F46-A992-D5CEA4F4C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064" y="4572000"/>
            <a:ext cx="3447288" cy="1956816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2">
            <a:extLst>
              <a:ext uri="{FF2B5EF4-FFF2-40B4-BE49-F238E27FC236}">
                <a16:creationId xmlns:a16="http://schemas.microsoft.com/office/drawing/2014/main" id="{251D84D9-755E-44F2-BC05-4F6E80184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175" y="4713137"/>
            <a:ext cx="2980235" cy="166893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D16370-9357-4E87-A0C6-A19C0D10F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3921" y="772668"/>
            <a:ext cx="4304814" cy="53224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342900">
              <a:lnSpc>
                <a:spcPct val="100000"/>
              </a:lnSpc>
            </a:pPr>
            <a:r>
              <a:rPr lang="en-US" sz="2200">
                <a:solidFill>
                  <a:srgbClr val="FFFFFF"/>
                </a:solidFill>
              </a:rPr>
              <a:t>Augmentation de la </a:t>
            </a:r>
            <a:r>
              <a:rPr lang="en-US" sz="2200" err="1">
                <a:solidFill>
                  <a:srgbClr val="FFFFFF"/>
                </a:solidFill>
              </a:rPr>
              <a:t>mobilité</a:t>
            </a:r>
            <a:r>
              <a:rPr lang="en-US" sz="2200">
                <a:solidFill>
                  <a:srgbClr val="FFFFFF"/>
                </a:solidFill>
              </a:rPr>
              <a:t> des </a:t>
            </a:r>
            <a:r>
              <a:rPr lang="en-US" sz="2200" err="1">
                <a:solidFill>
                  <a:srgbClr val="FFFFFF"/>
                </a:solidFill>
              </a:rPr>
              <a:t>équipes</a:t>
            </a:r>
            <a:r>
              <a:rPr lang="en-US" sz="2200">
                <a:solidFill>
                  <a:srgbClr val="FFFFFF"/>
                </a:solidFill>
              </a:rPr>
              <a:t> grâce à </a:t>
            </a:r>
            <a:r>
              <a:rPr lang="en-US" sz="2200" err="1">
                <a:solidFill>
                  <a:srgbClr val="FFFFFF"/>
                </a:solidFill>
              </a:rPr>
              <a:t>l’implantation</a:t>
            </a:r>
            <a:r>
              <a:rPr lang="en-US" sz="2200">
                <a:solidFill>
                  <a:srgbClr val="FFFFFF"/>
                </a:solidFill>
              </a:rPr>
              <a:t> de </a:t>
            </a:r>
            <a:r>
              <a:rPr lang="en-US" sz="2200" err="1">
                <a:solidFill>
                  <a:srgbClr val="FFFFFF"/>
                </a:solidFill>
              </a:rPr>
              <a:t>tablettes</a:t>
            </a:r>
            <a:endParaRPr lang="en-US" sz="2200">
              <a:solidFill>
                <a:srgbClr val="FFFFFF"/>
              </a:solidFill>
              <a:cs typeface="Calibri" panose="020F0502020204030204"/>
            </a:endParaRPr>
          </a:p>
          <a:p>
            <a:pPr marL="571500" indent="-342900">
              <a:lnSpc>
                <a:spcPct val="100000"/>
              </a:lnSpc>
            </a:pPr>
            <a:endParaRPr lang="en-US" sz="2200">
              <a:solidFill>
                <a:srgbClr val="FFFFFF"/>
              </a:solidFill>
            </a:endParaRPr>
          </a:p>
          <a:p>
            <a:pPr marL="571500" indent="-342900">
              <a:lnSpc>
                <a:spcPct val="100000"/>
              </a:lnSpc>
            </a:pPr>
            <a:r>
              <a:rPr lang="en-US" sz="2200" err="1">
                <a:solidFill>
                  <a:srgbClr val="FFFFFF"/>
                </a:solidFill>
              </a:rPr>
              <a:t>Ajout</a:t>
            </a:r>
            <a:r>
              <a:rPr lang="en-US" sz="2200">
                <a:solidFill>
                  <a:srgbClr val="FFFFFF"/>
                </a:solidFill>
              </a:rPr>
              <a:t> de </a:t>
            </a:r>
            <a:r>
              <a:rPr lang="en-US" sz="2200" err="1">
                <a:solidFill>
                  <a:srgbClr val="FFFFFF"/>
                </a:solidFill>
              </a:rPr>
              <a:t>bornes</a:t>
            </a:r>
            <a:r>
              <a:rPr lang="en-US" sz="2200">
                <a:solidFill>
                  <a:srgbClr val="FFFFFF"/>
                </a:solidFill>
              </a:rPr>
              <a:t> MIFI dans les </a:t>
            </a:r>
            <a:r>
              <a:rPr lang="en-US" sz="2200" err="1">
                <a:solidFill>
                  <a:srgbClr val="FFFFFF"/>
                </a:solidFill>
              </a:rPr>
              <a:t>véhicules</a:t>
            </a:r>
            <a:endParaRPr lang="en-US" sz="2200">
              <a:solidFill>
                <a:srgbClr val="FFFFFF"/>
              </a:solidFill>
              <a:cs typeface="Calibri" panose="020F0502020204030204"/>
            </a:endParaRPr>
          </a:p>
          <a:p>
            <a:endParaRPr lang="en-US" sz="2200">
              <a:solidFill>
                <a:srgbClr val="FFFFFF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9D37646-E41B-4FA7-A49E-FDEC908A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8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9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74F38A-6E29-4FBC-A2B5-88A7C9F3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8" y="930530"/>
            <a:ext cx="3886609" cy="32750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4. Situation </a:t>
            </a:r>
            <a:r>
              <a:rPr lang="en-US" sz="4000" dirty="0" err="1">
                <a:solidFill>
                  <a:srgbClr val="FFFFFF"/>
                </a:solidFill>
              </a:rPr>
              <a:t>en</a:t>
            </a:r>
            <a:r>
              <a:rPr lang="en-US" sz="4000" dirty="0">
                <a:solidFill>
                  <a:srgbClr val="FFFFFF"/>
                </a:solidFill>
              </a:rPr>
              <a:t> 2020</a:t>
            </a: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A9DB3B-3AAC-47C5-A245-AA30CF69D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664" y="5119223"/>
            <a:ext cx="1830086" cy="10228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err="1">
                <a:solidFill>
                  <a:srgbClr val="FFFFFF"/>
                </a:solidFill>
              </a:rPr>
              <a:t>Analyse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417" y="4843002"/>
            <a:ext cx="1351062" cy="1568472"/>
          </a:xfrm>
          <a:prstGeom prst="rect">
            <a:avLst/>
          </a:prstGeom>
          <a:solidFill>
            <a:srgbClr val="A26657"/>
          </a:solidFill>
          <a:ln w="25400">
            <a:solidFill>
              <a:srgbClr val="A26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B1B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3411C17-9A84-4283-8AC2-5B7EA8AF0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8" r="4229" b="1"/>
          <a:stretch/>
        </p:blipFill>
        <p:spPr>
          <a:xfrm>
            <a:off x="4517401" y="450221"/>
            <a:ext cx="7203993" cy="5957557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BECDB17B-DB3A-4EB4-90CC-F083A07EB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799" y="6315508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25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8F2F6FC-3170-4850-BC47-3A5F84250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bg1"/>
                </a:solidFill>
                <a:cs typeface="Helvetica"/>
              </a:rPr>
              <a:t>4. Situation en 2020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5A6E274-5080-4A77-9D84-0CEB0938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7154" y="2245175"/>
            <a:ext cx="2659123" cy="36517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000" b="1"/>
              <a:t>Progression du plan quinquennal</a:t>
            </a:r>
            <a:endParaRPr lang="fr-CA" sz="2000" b="1">
              <a:cs typeface="Calibri"/>
            </a:endParaRPr>
          </a:p>
          <a:p>
            <a:pPr marL="285750" indent="-285750"/>
            <a:r>
              <a:rPr lang="fr-CA" sz="2000"/>
              <a:t>Maitrise processus achats et projet </a:t>
            </a:r>
            <a:endParaRPr lang="fr-CA" sz="2000">
              <a:cs typeface="Calibri"/>
            </a:endParaRPr>
          </a:p>
          <a:p>
            <a:pPr marL="285750" indent="-285750"/>
            <a:r>
              <a:rPr lang="fr-CA" sz="2000"/>
              <a:t>Documents (pièces, manuels, MP) </a:t>
            </a:r>
            <a:endParaRPr lang="fr-CA" sz="2000">
              <a:cs typeface="Calibri"/>
            </a:endParaRPr>
          </a:p>
          <a:p>
            <a:pPr marL="285750" indent="-285750"/>
            <a:r>
              <a:rPr lang="fr-CA" sz="2000"/>
              <a:t>Intégration PMC2000   </a:t>
            </a:r>
            <a:endParaRPr lang="fr-CA" sz="2000">
              <a:cs typeface="Calibri"/>
            </a:endParaRPr>
          </a:p>
          <a:p>
            <a:endParaRPr lang="fr-CA" sz="2200"/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6110DE07-D518-4E14-BFEE-0E577E80F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80" b="221"/>
          <a:stretch/>
        </p:blipFill>
        <p:spPr>
          <a:xfrm>
            <a:off x="550334" y="2245282"/>
            <a:ext cx="8749628" cy="422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34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8F2F6FC-3170-4850-BC47-3A5F84250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452120"/>
            <a:ext cx="10666145" cy="1866730"/>
          </a:xfrm>
        </p:spPr>
        <p:txBody>
          <a:bodyPr>
            <a:normAutofit/>
          </a:bodyPr>
          <a:lstStyle/>
          <a:p>
            <a:br>
              <a:rPr lang="fr-CA" dirty="0">
                <a:solidFill>
                  <a:srgbClr val="FFFFFF"/>
                </a:solidFill>
                <a:cs typeface="Helvetica"/>
              </a:rPr>
            </a:br>
            <a:r>
              <a:rPr lang="fr-CA" dirty="0">
                <a:solidFill>
                  <a:srgbClr val="FFFFFF"/>
                </a:solidFill>
                <a:cs typeface="Helvetica"/>
              </a:rPr>
              <a:t>5. Vision 2021-2026</a:t>
            </a:r>
            <a:br>
              <a:rPr lang="fr-CA" dirty="0">
                <a:solidFill>
                  <a:srgbClr val="FFFFFF"/>
                </a:solidFill>
                <a:cs typeface="Helvetica"/>
              </a:rPr>
            </a:br>
            <a:endParaRPr lang="fr-CA" sz="3600" u="sng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5A6E274-5080-4A77-9D84-0CEB0938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20" y="2480955"/>
            <a:ext cx="8705829" cy="3924925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fr-CA" sz="2400" dirty="0"/>
              <a:t>Processus d’entretien</a:t>
            </a:r>
          </a:p>
          <a:p>
            <a:pPr fontAlgn="base"/>
            <a:r>
              <a:rPr lang="fr-CA" sz="2400" dirty="0"/>
              <a:t>Documenter les actifs : date d’installation, garantie, durée de vie, prix d’achats (revue de maintenance / BIM)</a:t>
            </a:r>
            <a:r>
              <a:rPr lang="en-US" sz="2400" dirty="0"/>
              <a:t>​</a:t>
            </a:r>
          </a:p>
          <a:p>
            <a:pPr fontAlgn="base"/>
            <a:r>
              <a:rPr lang="fr-CA" sz="2400" dirty="0"/>
              <a:t>Assurer la pérennité de ouvrages – Gestion des Actifs Dynamiques</a:t>
            </a:r>
            <a:r>
              <a:rPr lang="fr-FR" sz="2400" dirty="0"/>
              <a:t>​</a:t>
            </a:r>
          </a:p>
          <a:p>
            <a:pPr fontAlgn="base"/>
            <a:r>
              <a:rPr lang="fr-FR" sz="2400" dirty="0"/>
              <a:t>Contrôle de la charge de travail (</a:t>
            </a:r>
            <a:r>
              <a:rPr lang="fr-FR" sz="2400" dirty="0" err="1"/>
              <a:t>backlog</a:t>
            </a:r>
            <a:r>
              <a:rPr lang="fr-FR" sz="2400" dirty="0"/>
              <a:t>) ​</a:t>
            </a:r>
          </a:p>
          <a:p>
            <a:pPr fontAlgn="base"/>
            <a:r>
              <a:rPr lang="fr-FR" sz="2400" dirty="0"/>
              <a:t>Développement de la fiabilité​</a:t>
            </a:r>
          </a:p>
          <a:p>
            <a:pPr fontAlgn="base"/>
            <a:r>
              <a:rPr lang="fr-CA" sz="2400" dirty="0"/>
              <a:t>Meilleure coordination des arrêts planifiés (</a:t>
            </a:r>
            <a:r>
              <a:rPr lang="fr-CA" sz="2400" dirty="0" err="1"/>
              <a:t>shut</a:t>
            </a:r>
            <a:r>
              <a:rPr lang="fr-CA" sz="2400" dirty="0"/>
              <a:t> down)</a:t>
            </a:r>
            <a:r>
              <a:rPr lang="en-US" sz="2400" dirty="0"/>
              <a:t>​</a:t>
            </a:r>
          </a:p>
          <a:p>
            <a:pPr fontAlgn="base"/>
            <a:r>
              <a:rPr lang="fr-FR" sz="2400" dirty="0"/>
              <a:t>Implantation de </a:t>
            </a:r>
            <a:r>
              <a:rPr lang="fr-FR" sz="2400" i="1" dirty="0"/>
              <a:t>l'opération prédictive</a:t>
            </a:r>
            <a:endParaRPr lang="fr-FR" sz="2400" dirty="0"/>
          </a:p>
          <a:p>
            <a:pPr marL="457200" lvl="1" indent="0" fontAlgn="base">
              <a:buNone/>
            </a:pP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28ED8DE-3DFB-450B-AEF6-D91CBC82C72F}"/>
              </a:ext>
            </a:extLst>
          </p:cNvPr>
          <p:cNvSpPr txBox="1">
            <a:spLocks/>
          </p:cNvSpPr>
          <p:nvPr/>
        </p:nvSpPr>
        <p:spPr>
          <a:xfrm>
            <a:off x="9894977" y="2584671"/>
            <a:ext cx="2002866" cy="1060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>
                <a:solidFill>
                  <a:srgbClr val="FFFFFF"/>
                </a:solidFill>
              </a:rPr>
              <a:t>Nos étapes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F7F02E-A415-42B1-B7F9-7409A321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9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eau, bateau&#10;&#10;Description générée automatiquement">
            <a:extLst>
              <a:ext uri="{FF2B5EF4-FFF2-40B4-BE49-F238E27FC236}">
                <a16:creationId xmlns:a16="http://schemas.microsoft.com/office/drawing/2014/main" id="{EC36DC80-DAB7-4E3D-9F09-9F6B9EA6F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7" r="27997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3DE510-84BA-41A0-9ED9-5848AA8176E2}"/>
              </a:ext>
            </a:extLst>
          </p:cNvPr>
          <p:cNvSpPr/>
          <p:nvPr/>
        </p:nvSpPr>
        <p:spPr>
          <a:xfrm>
            <a:off x="7009896" y="1992329"/>
            <a:ext cx="4819951" cy="2873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err="1"/>
              <a:t>Témoignage</a:t>
            </a:r>
            <a:r>
              <a:rPr lang="en-US" sz="2800"/>
              <a:t> de </a:t>
            </a:r>
            <a:r>
              <a:rPr lang="en-US" sz="2800" err="1"/>
              <a:t>l’équipe</a:t>
            </a:r>
            <a:r>
              <a:rPr lang="en-US" sz="2800"/>
              <a:t> de planification du Service du </a:t>
            </a:r>
            <a:r>
              <a:rPr lang="en-US" sz="2800" err="1"/>
              <a:t>traitement</a:t>
            </a:r>
            <a:r>
              <a:rPr lang="en-US" sz="2800"/>
              <a:t> des </a:t>
            </a:r>
            <a:r>
              <a:rPr lang="en-US" sz="2800" err="1"/>
              <a:t>eaux</a:t>
            </a:r>
            <a:r>
              <a:rPr lang="en-US" sz="2800"/>
              <a:t> de la Ville de Québec sur </a:t>
            </a:r>
            <a:r>
              <a:rPr lang="en-US" sz="2800" err="1"/>
              <a:t>l’implantation</a:t>
            </a:r>
            <a:r>
              <a:rPr lang="en-US" sz="2800"/>
              <a:t> d’un GMAO et la constitution de </a:t>
            </a:r>
            <a:r>
              <a:rPr lang="en-US" sz="2800" err="1"/>
              <a:t>l’équipe</a:t>
            </a:r>
            <a:r>
              <a:rPr lang="en-US" sz="2800"/>
              <a:t> </a:t>
            </a:r>
            <a:r>
              <a:rPr lang="en-US" sz="2800" err="1"/>
              <a:t>en</a:t>
            </a:r>
            <a:r>
              <a:rPr lang="en-US" sz="2800"/>
              <a:t> gestion de la maintenance.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87D1601-AFBE-4065-82F6-92F5D920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717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695361F9-5C50-4C3C-83D2-93BCD86CA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fr-CA" sz="3800" dirty="0">
                <a:solidFill>
                  <a:srgbClr val="FFFFFF"/>
                </a:solidFill>
              </a:rPr>
              <a:t>5. </a:t>
            </a:r>
            <a:r>
              <a:rPr lang="en-US" sz="3800" dirty="0">
                <a:solidFill>
                  <a:srgbClr val="FFFFFF"/>
                </a:solidFill>
              </a:rPr>
              <a:t>Vision 2021-2026 </a:t>
            </a:r>
            <a:endParaRPr lang="fr-CA" sz="3800" dirty="0">
              <a:solidFill>
                <a:srgbClr val="FFFF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4B5E124-FE55-4EAC-A624-CE45A01B1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400"/>
              <a:t>Approvisionnement</a:t>
            </a:r>
            <a:endParaRPr lang="fr-FR" sz="2400">
              <a:cs typeface="Calibri" panose="020F0502020204030204"/>
            </a:endParaRPr>
          </a:p>
          <a:p>
            <a:r>
              <a:rPr lang="fr-CA" sz="2400"/>
              <a:t>Créer les pièces détachées</a:t>
            </a:r>
          </a:p>
          <a:p>
            <a:r>
              <a:rPr lang="fr-CA" sz="2400"/>
              <a:t>Réduire l’utilisation des cartes d’achat</a:t>
            </a:r>
            <a:endParaRPr lang="fr-CA" sz="2400">
              <a:cs typeface="Calibri" panose="020F0502020204030204"/>
            </a:endParaRPr>
          </a:p>
          <a:p>
            <a:r>
              <a:rPr lang="fr-CA" sz="2400"/>
              <a:t>Activer une Passerelle entre SIVIQ (module d’achat) et Maximo</a:t>
            </a:r>
            <a:endParaRPr lang="fr-CA" sz="2400">
              <a:cs typeface="Calibri" panose="020F0502020204030204"/>
            </a:endParaRPr>
          </a:p>
          <a:p>
            <a:pPr marL="1066165" lvl="1" indent="-457200"/>
            <a:r>
              <a:rPr lang="fr-CA"/>
              <a:t>Commande de pièces</a:t>
            </a:r>
          </a:p>
          <a:p>
            <a:pPr marL="1066165" lvl="1" indent="-457200"/>
            <a:r>
              <a:rPr lang="fr-CA">
                <a:cs typeface="Calibri" panose="020F0502020204030204"/>
              </a:rPr>
              <a:t>Coût de revient par équipement</a:t>
            </a:r>
          </a:p>
          <a:p>
            <a:r>
              <a:rPr lang="fr-CA" sz="2400"/>
              <a:t>Implanter les </a:t>
            </a:r>
            <a:r>
              <a:rPr lang="fr-CA" sz="2400" err="1"/>
              <a:t>kittings</a:t>
            </a:r>
            <a:r>
              <a:rPr lang="fr-CA" sz="2400"/>
              <a:t> </a:t>
            </a:r>
            <a:endParaRPr lang="fr-CA" sz="2400">
              <a:cs typeface="Calibri"/>
            </a:endParaRPr>
          </a:p>
          <a:p>
            <a:pPr marL="0" indent="0">
              <a:buNone/>
            </a:pPr>
            <a:endParaRPr lang="fr-CA" sz="24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7B0A671-765D-4101-AB3C-C359607A2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560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010B8050-75B9-42AC-9028-89C799053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16" y="2020818"/>
            <a:ext cx="9996498" cy="474939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BF65015-29AF-470F-B3FC-A79743BF7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199" y="1243622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4">
            <a:extLst>
              <a:ext uri="{FF2B5EF4-FFF2-40B4-BE49-F238E27FC236}">
                <a16:creationId xmlns:a16="http://schemas.microsoft.com/office/drawing/2014/main" id="{1DE75A96-81D8-4154-990F-3C0A2CC27933}"/>
              </a:ext>
            </a:extLst>
          </p:cNvPr>
          <p:cNvSpPr txBox="1">
            <a:spLocks/>
          </p:cNvSpPr>
          <p:nvPr/>
        </p:nvSpPr>
        <p:spPr>
          <a:xfrm>
            <a:off x="3386" y="37253"/>
            <a:ext cx="11021745" cy="186673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CA" dirty="0">
                <a:solidFill>
                  <a:srgbClr val="FFFFFF"/>
                </a:solidFill>
                <a:cs typeface="Helvetica"/>
              </a:rPr>
            </a:br>
            <a:r>
              <a:rPr lang="fr-CA" dirty="0">
                <a:solidFill>
                  <a:srgbClr val="FFFFFF"/>
                </a:solidFill>
                <a:cs typeface="Helvetica"/>
              </a:rPr>
              <a:t>5. Vision 2021-2026</a:t>
            </a:r>
            <a:endParaRPr lang="fr-CA" sz="3600" u="sng" dirty="0">
              <a:solidFill>
                <a:srgbClr val="FFFFFF"/>
              </a:solidFill>
              <a:cs typeface="Helvetica"/>
            </a:endParaRPr>
          </a:p>
          <a:p>
            <a:r>
              <a:rPr lang="fr-CA" dirty="0">
                <a:solidFill>
                  <a:schemeClr val="bg1"/>
                </a:solidFill>
                <a:cs typeface="Helvetica"/>
              </a:rPr>
              <a:t>Intégration de l'usine de biométhanisation</a:t>
            </a:r>
            <a:br>
              <a:rPr lang="fr-CA" dirty="0">
                <a:solidFill>
                  <a:srgbClr val="FFFFFF"/>
                </a:solidFill>
                <a:cs typeface="Helvetica"/>
              </a:rPr>
            </a:br>
            <a:endParaRPr lang="fr-CA" sz="3600" u="sng" dirty="0">
              <a:solidFill>
                <a:srgbClr val="FFFFFF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2019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EB10D1F9-F7EC-4986-BD87-A5E0178C93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/>
              <a:t>Période de questions</a:t>
            </a:r>
          </a:p>
          <a:p>
            <a:endParaRPr lang="fr-CA"/>
          </a:p>
          <a:p>
            <a:r>
              <a:rPr lang="fr-CA"/>
              <a:t>Merci de votre écoute !</a:t>
            </a:r>
          </a:p>
        </p:txBody>
      </p:sp>
    </p:spTree>
    <p:extLst>
      <p:ext uri="{BB962C8B-B14F-4D97-AF65-F5344CB8AC3E}">
        <p14:creationId xmlns:p14="http://schemas.microsoft.com/office/powerpoint/2010/main" val="336628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DA5E3E-9221-474A-8EF3-E04E02CBE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Annexe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Information sur </a:t>
            </a:r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notre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production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50D1AA1-762D-4154-9BF6-E0671EF6B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062" y="643466"/>
            <a:ext cx="5451207" cy="55687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D3AABD4-5C53-4721-905F-72A96BF8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744" y="6212205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445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DA5E3E-9221-474A-8EF3-E04E02CBE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Annexe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Informations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sur </a:t>
            </a:r>
            <a:r>
              <a:rPr lang="en-US" sz="28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nos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installations du </a:t>
            </a:r>
            <a:r>
              <a:rPr lang="en-US" sz="28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traitement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8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l’eau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potable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3B5FEA5-910F-4AE2-804C-FDBE1B94A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9161" y="643466"/>
            <a:ext cx="6257009" cy="556873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C783E60-0A05-41F6-A389-41543DE7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617" y="6212205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491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DA5E3E-9221-474A-8EF3-E04E02CBE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Annexe 3</a:t>
            </a:r>
            <a:b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Informations sur nos stations d’épuration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C89974-7112-4235-805B-84E8F679E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6163" y="440246"/>
            <a:ext cx="7118202" cy="27583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05D04F-35B2-4B72-998E-ED3452FF4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163" y="3426941"/>
            <a:ext cx="7150214" cy="275830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0917417-06D4-4391-839F-C572CD69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056" y="6142390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231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6AE66B-4047-4F34-B621-659F794B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3" y="322071"/>
            <a:ext cx="7051388" cy="1963876"/>
          </a:xfrm>
        </p:spPr>
        <p:txBody>
          <a:bodyPr>
            <a:normAutofit/>
          </a:bodyPr>
          <a:lstStyle/>
          <a:p>
            <a:pPr algn="ctr"/>
            <a:r>
              <a:rPr lang="fr-CA" sz="4000">
                <a:solidFill>
                  <a:srgbClr val="FFFFFF"/>
                </a:solidFill>
              </a:rPr>
              <a:t>Déroulement de la présentation</a:t>
            </a:r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DDF54-45A8-45CD-9E49-A48B35308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44" y="3406269"/>
            <a:ext cx="6579910" cy="215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7B65AC-CFCF-4E8D-BD29-44D241DA6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71" y="325059"/>
            <a:ext cx="4208120" cy="6207028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CA" sz="2000" dirty="0">
                <a:solidFill>
                  <a:srgbClr val="FFFFFF"/>
                </a:solidFill>
              </a:rPr>
              <a:t>Situation de 2011</a:t>
            </a:r>
            <a:endParaRPr lang="fr-CA" sz="2000" dirty="0">
              <a:solidFill>
                <a:srgbClr val="FFFFFF"/>
              </a:solidFill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fr-CA" sz="2000" dirty="0">
                <a:solidFill>
                  <a:srgbClr val="FFFFFF"/>
                </a:solidFill>
              </a:rPr>
              <a:t>Implantation du GMAO Maximo</a:t>
            </a:r>
            <a:endParaRPr lang="fr-CA" sz="2000" dirty="0">
              <a:solidFill>
                <a:srgbClr val="FFFFFF"/>
              </a:solidFill>
              <a:cs typeface="Calibri"/>
            </a:endParaRPr>
          </a:p>
          <a:p>
            <a:pPr marL="514350" indent="-514350">
              <a:buAutoNum type="arabicPeriod"/>
            </a:pPr>
            <a:r>
              <a:rPr lang="fr-CA" sz="2000" dirty="0">
                <a:solidFill>
                  <a:srgbClr val="FFFFFF"/>
                </a:solidFill>
              </a:rPr>
              <a:t>Le </a:t>
            </a:r>
            <a:r>
              <a:rPr lang="fr-CA" sz="2000" dirty="0">
                <a:solidFill>
                  <a:schemeClr val="bg1"/>
                </a:solidFill>
              </a:rPr>
              <a:t>plan quinquennal 2015-2020</a:t>
            </a:r>
            <a:endParaRPr lang="fr-CA" sz="2000" dirty="0">
              <a:solidFill>
                <a:schemeClr val="bg1"/>
              </a:solidFill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fr-CA" sz="2000" dirty="0">
                <a:solidFill>
                  <a:srgbClr val="FFFFFF"/>
                </a:solidFill>
              </a:rPr>
              <a:t>Situation en 2020</a:t>
            </a:r>
            <a:endParaRPr lang="fr-CA" sz="2000" dirty="0">
              <a:solidFill>
                <a:srgbClr val="FFFFFF"/>
              </a:solidFill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fr-CA" sz="2000" dirty="0">
                <a:solidFill>
                  <a:srgbClr val="FFFFFF"/>
                </a:solidFill>
              </a:rPr>
              <a:t>Vision 2021-2026 </a:t>
            </a:r>
            <a:endParaRPr lang="fr-CA" sz="2000" dirty="0">
              <a:solidFill>
                <a:srgbClr val="FFFFFF"/>
              </a:solidFill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fr-CA" sz="2000" dirty="0">
                <a:solidFill>
                  <a:srgbClr val="FFFFFF"/>
                </a:solidFill>
              </a:rPr>
              <a:t>Période de questions</a:t>
            </a:r>
            <a:endParaRPr lang="fr-CA" sz="2000" dirty="0">
              <a:solidFill>
                <a:srgbClr val="FFFFFF"/>
              </a:solidFill>
              <a:cs typeface="Calibri"/>
            </a:endParaRPr>
          </a:p>
          <a:p>
            <a:endParaRPr lang="fr-CA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38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68AAB964-8FAB-4DA2-86AB-DF1FAC211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18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211DD794-50CB-4D5E-B4AC-D269A5A4D8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75" b="-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Image 8">
            <a:extLst>
              <a:ext uri="{FF2B5EF4-FFF2-40B4-BE49-F238E27FC236}">
                <a16:creationId xmlns:a16="http://schemas.microsoft.com/office/drawing/2014/main" id="{EAA516D9-60B1-4757-BDC0-507F9E8F58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02" r="6909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Image 10">
            <a:extLst>
              <a:ext uri="{FF2B5EF4-FFF2-40B4-BE49-F238E27FC236}">
                <a16:creationId xmlns:a16="http://schemas.microsoft.com/office/drawing/2014/main" id="{338B1FA6-8AAC-4EDF-AE43-6CE2072473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7" r="1514" b="-2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AED132-F01C-4DB8-96F4-7D2A0E58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2907125"/>
            <a:ext cx="5308979" cy="852985"/>
          </a:xfrm>
        </p:spPr>
        <p:txBody>
          <a:bodyPr>
            <a:normAutofit/>
          </a:bodyPr>
          <a:lstStyle/>
          <a:p>
            <a:r>
              <a:rPr lang="fr-CA" sz="3600" dirty="0">
                <a:solidFill>
                  <a:srgbClr val="FFFFFF"/>
                </a:solidFill>
              </a:rPr>
              <a:t>1. Situation de 2011</a:t>
            </a:r>
          </a:p>
        </p:txBody>
      </p:sp>
      <p:pic>
        <p:nvPicPr>
          <p:cNvPr id="7" name="Image 9">
            <a:extLst>
              <a:ext uri="{FF2B5EF4-FFF2-40B4-BE49-F238E27FC236}">
                <a16:creationId xmlns:a16="http://schemas.microsoft.com/office/drawing/2014/main" id="{B2C790F4-4C1D-4042-AE95-B738AD2171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3" r="4837" b="-2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EBD9B-D419-4F6B-8172-47256CA1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559138"/>
            <a:ext cx="4746863" cy="213036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000">
                <a:solidFill>
                  <a:srgbClr val="FFFFFF"/>
                </a:solidFill>
              </a:rPr>
              <a:t>Historique et besoins</a:t>
            </a:r>
          </a:p>
          <a:p>
            <a:pPr marL="457200" indent="-457200"/>
            <a:r>
              <a:rPr lang="fr-CA" sz="2000">
                <a:solidFill>
                  <a:srgbClr val="FFFFFF"/>
                </a:solidFill>
              </a:rPr>
              <a:t>Contexte de fusion municipale et de restructuration en 6 arrondissements</a:t>
            </a:r>
            <a:endParaRPr lang="fr-FR" sz="2000">
              <a:solidFill>
                <a:srgbClr val="FFFFFF"/>
              </a:solidFill>
              <a:cs typeface="Calibri"/>
            </a:endParaRPr>
          </a:p>
          <a:p>
            <a:pPr marL="457200" indent="-457200"/>
            <a:r>
              <a:rPr lang="fr-CA" sz="2000">
                <a:solidFill>
                  <a:srgbClr val="FFFFFF"/>
                </a:solidFill>
              </a:rPr>
              <a:t>Infrastructures différentes, 4 UTE, 2 stations et 1140 postes réseau</a:t>
            </a:r>
            <a:endParaRPr lang="fr-CA" sz="200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1FA72F9-6B04-48E8-9B5D-B8754CFDD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817" y="6044263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33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AD2D5DC-8B8C-40D5-8348-ABD6D153C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917" y="165407"/>
            <a:ext cx="5159825" cy="1270001"/>
          </a:xfrm>
          <a:solidFill>
            <a:schemeClr val="tx1">
              <a:lumMod val="65000"/>
              <a:lumOff val="35000"/>
            </a:schemeClr>
          </a:solidFill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A" sz="2000">
                <a:solidFill>
                  <a:schemeClr val="bg1"/>
                </a:solidFill>
                <a:cs typeface="Helvetica"/>
              </a:rPr>
              <a:t>Apporter une vision industrielle au cœur des activités municipales</a:t>
            </a:r>
            <a:endParaRPr lang="fr-FR" sz="2000">
              <a:solidFill>
                <a:schemeClr val="bg1"/>
              </a:solidFill>
              <a:cs typeface="Helvetica"/>
            </a:endParaRPr>
          </a:p>
          <a:p>
            <a:pPr marL="0" indent="0">
              <a:buNone/>
            </a:pPr>
            <a:r>
              <a:rPr lang="fr-CA" sz="2000">
                <a:solidFill>
                  <a:schemeClr val="bg1"/>
                </a:solidFill>
              </a:rPr>
              <a:t>Les parties prenantes de 2011</a:t>
            </a:r>
            <a:endParaRPr lang="fr-FR" sz="2000">
              <a:solidFill>
                <a:schemeClr val="bg1"/>
              </a:solidFill>
            </a:endParaRPr>
          </a:p>
          <a:p>
            <a:endParaRPr lang="fr-CA" sz="2000">
              <a:solidFill>
                <a:schemeClr val="bg1"/>
              </a:solidFill>
            </a:endParaRPr>
          </a:p>
        </p:txBody>
      </p:sp>
      <p:pic>
        <p:nvPicPr>
          <p:cNvPr id="6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4B28E1C-4958-4F3C-B77D-31CA92539EB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 r="1" b="1217"/>
          <a:stretch/>
        </p:blipFill>
        <p:spPr bwMode="auto">
          <a:xfrm>
            <a:off x="314834" y="1600815"/>
            <a:ext cx="11120554" cy="4643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EF16C01-B193-4409-AD40-3F62652B8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257" y="6084805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562676F-0761-420B-A23A-55EAF41A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31" y="167561"/>
            <a:ext cx="6560605" cy="1270001"/>
          </a:xfrm>
          <a:solidFill>
            <a:schemeClr val="accent1"/>
          </a:solidFill>
        </p:spPr>
        <p:txBody>
          <a:bodyPr anchor="ctr">
            <a:normAutofit/>
          </a:bodyPr>
          <a:lstStyle/>
          <a:p>
            <a:pPr algn="ctr"/>
            <a:r>
              <a:rPr lang="fr-CA" sz="4000" dirty="0">
                <a:solidFill>
                  <a:schemeClr val="bg1"/>
                </a:solidFill>
              </a:rPr>
              <a:t>1. Situation de 2011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3370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4042CD-632B-47F6-9819-C00E245F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2" y="322071"/>
            <a:ext cx="7051389" cy="19638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1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Situation de 2011</a:t>
            </a:r>
            <a:r>
              <a:rPr lang="en-US" sz="4000" dirty="0">
                <a:solidFill>
                  <a:srgbClr val="FFFFFF"/>
                </a:solidFill>
              </a:rPr>
              <a:t> </a:t>
            </a:r>
            <a:endParaRPr lang="fr-FR" sz="4000" dirty="0">
              <a:ea typeface="+mj-ea"/>
              <a:cs typeface="+mj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4FD5B8-7289-43EB-8D2B-28722295B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3520" y="409725"/>
            <a:ext cx="4627003" cy="58683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>
              <a:lnSpc>
                <a:spcPct val="150000"/>
              </a:lnSpc>
            </a:pPr>
            <a:r>
              <a:rPr lang="en-US" sz="1900">
                <a:solidFill>
                  <a:srgbClr val="FFFFFF"/>
                </a:solidFill>
              </a:rPr>
              <a:t>GMAO </a:t>
            </a:r>
            <a:r>
              <a:rPr lang="en-US" sz="1900" err="1">
                <a:solidFill>
                  <a:srgbClr val="FFFFFF"/>
                </a:solidFill>
              </a:rPr>
              <a:t>utilisé</a:t>
            </a:r>
            <a:r>
              <a:rPr lang="en-US" sz="1900">
                <a:solidFill>
                  <a:srgbClr val="FFFFFF"/>
                </a:solidFill>
              </a:rPr>
              <a:t> I-</a:t>
            </a:r>
            <a:r>
              <a:rPr lang="en-US" sz="1900" err="1">
                <a:solidFill>
                  <a:srgbClr val="FFFFFF"/>
                </a:solidFill>
              </a:rPr>
              <a:t>Maint</a:t>
            </a:r>
            <a:r>
              <a:rPr lang="en-US" sz="1900">
                <a:solidFill>
                  <a:srgbClr val="FFFFFF"/>
                </a:solidFill>
              </a:rPr>
              <a:t>, en </a:t>
            </a:r>
            <a:r>
              <a:rPr lang="en-US" sz="1900" err="1">
                <a:solidFill>
                  <a:srgbClr val="FFFFFF"/>
                </a:solidFill>
              </a:rPr>
              <a:t>perte</a:t>
            </a:r>
            <a:r>
              <a:rPr lang="en-US" sz="1900">
                <a:solidFill>
                  <a:srgbClr val="FFFFFF"/>
                </a:solidFill>
              </a:rPr>
              <a:t> de </a:t>
            </a:r>
            <a:r>
              <a:rPr lang="en-US" sz="1900" err="1">
                <a:solidFill>
                  <a:srgbClr val="FFFFFF"/>
                </a:solidFill>
              </a:rPr>
              <a:t>vitesse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en-US" sz="1900" err="1">
                <a:solidFill>
                  <a:srgbClr val="FFFFFF"/>
                </a:solidFill>
              </a:rPr>
              <a:t>Équipe</a:t>
            </a:r>
            <a:r>
              <a:rPr lang="en-US" sz="1900">
                <a:solidFill>
                  <a:srgbClr val="FFFFFF"/>
                </a:solidFill>
              </a:rPr>
              <a:t> </a:t>
            </a:r>
            <a:r>
              <a:rPr lang="en-US" sz="1900" err="1">
                <a:solidFill>
                  <a:srgbClr val="FFFFFF"/>
                </a:solidFill>
              </a:rPr>
              <a:t>d’entretien</a:t>
            </a:r>
            <a:r>
              <a:rPr lang="en-US" sz="1900">
                <a:solidFill>
                  <a:srgbClr val="FFFFFF"/>
                </a:solidFill>
              </a:rPr>
              <a:t> : </a:t>
            </a:r>
            <a:r>
              <a:rPr lang="en-US" sz="1900" err="1">
                <a:solidFill>
                  <a:srgbClr val="FFFFFF"/>
                </a:solidFill>
              </a:rPr>
              <a:t>fonctionne</a:t>
            </a:r>
            <a:r>
              <a:rPr lang="en-US" sz="1900">
                <a:solidFill>
                  <a:srgbClr val="FFFFFF"/>
                </a:solidFill>
              </a:rPr>
              <a:t> en </a:t>
            </a:r>
            <a:r>
              <a:rPr lang="en-US" sz="1900" err="1">
                <a:solidFill>
                  <a:srgbClr val="FFFFFF"/>
                </a:solidFill>
              </a:rPr>
              <a:t>réactif</a:t>
            </a:r>
            <a:r>
              <a:rPr lang="en-US" sz="1900">
                <a:solidFill>
                  <a:srgbClr val="FFFFFF"/>
                </a:solidFill>
              </a:rPr>
              <a:t> et 70% travaux fait en urgence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en-US" sz="1900">
                <a:solidFill>
                  <a:srgbClr val="FFFFFF"/>
                </a:solidFill>
              </a:rPr>
              <a:t>1 </a:t>
            </a:r>
            <a:r>
              <a:rPr lang="en-US" sz="1900" err="1">
                <a:solidFill>
                  <a:srgbClr val="FFFFFF"/>
                </a:solidFill>
              </a:rPr>
              <a:t>planificateur</a:t>
            </a:r>
            <a:r>
              <a:rPr lang="en-US" sz="1900">
                <a:solidFill>
                  <a:srgbClr val="FFFFFF"/>
                </a:solidFill>
              </a:rPr>
              <a:t> pour </a:t>
            </a:r>
            <a:r>
              <a:rPr lang="en-US" sz="1900" err="1">
                <a:solidFill>
                  <a:srgbClr val="FFFFFF"/>
                </a:solidFill>
              </a:rPr>
              <a:t>l’eau</a:t>
            </a:r>
            <a:r>
              <a:rPr lang="en-US" sz="1900">
                <a:solidFill>
                  <a:srgbClr val="FFFFFF"/>
                </a:solidFill>
              </a:rPr>
              <a:t> </a:t>
            </a:r>
            <a:r>
              <a:rPr lang="en-US" sz="1900" err="1">
                <a:solidFill>
                  <a:srgbClr val="FFFFFF"/>
                </a:solidFill>
              </a:rPr>
              <a:t>usée</a:t>
            </a:r>
            <a:r>
              <a:rPr lang="en-US" sz="1900">
                <a:solidFill>
                  <a:srgbClr val="FFFFFF"/>
                </a:solidFill>
              </a:rPr>
              <a:t> </a:t>
            </a:r>
            <a:r>
              <a:rPr lang="en-US" sz="1900" err="1">
                <a:solidFill>
                  <a:srgbClr val="FFFFFF"/>
                </a:solidFill>
              </a:rPr>
              <a:t>seulement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en-US" sz="1900">
                <a:solidFill>
                  <a:srgbClr val="FFFFFF"/>
                </a:solidFill>
              </a:rPr>
              <a:t>Arborescence eaux </a:t>
            </a:r>
            <a:r>
              <a:rPr lang="en-US" sz="1900" err="1">
                <a:solidFill>
                  <a:srgbClr val="FFFFFF"/>
                </a:solidFill>
              </a:rPr>
              <a:t>usées</a:t>
            </a:r>
            <a:r>
              <a:rPr lang="en-US" sz="1900">
                <a:solidFill>
                  <a:srgbClr val="FFFFFF"/>
                </a:solidFill>
              </a:rPr>
              <a:t>: </a:t>
            </a:r>
            <a:r>
              <a:rPr lang="en-US" sz="1900" err="1">
                <a:solidFill>
                  <a:srgbClr val="FFFFFF"/>
                </a:solidFill>
              </a:rPr>
              <a:t>limités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en-US" sz="1900">
                <a:solidFill>
                  <a:srgbClr val="FFFFFF"/>
                </a:solidFill>
              </a:rPr>
              <a:t>Arborescence </a:t>
            </a:r>
            <a:r>
              <a:rPr lang="en-US" sz="1900" err="1">
                <a:solidFill>
                  <a:srgbClr val="FFFFFF"/>
                </a:solidFill>
              </a:rPr>
              <a:t>eau</a:t>
            </a:r>
            <a:r>
              <a:rPr lang="en-US" sz="1900">
                <a:solidFill>
                  <a:srgbClr val="FFFFFF"/>
                </a:solidFill>
              </a:rPr>
              <a:t> potable: inexistant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en-US" sz="1900" err="1">
                <a:solidFill>
                  <a:srgbClr val="FFFFFF"/>
                </a:solidFill>
              </a:rPr>
              <a:t>Programme</a:t>
            </a:r>
            <a:r>
              <a:rPr lang="en-US" sz="1900">
                <a:solidFill>
                  <a:srgbClr val="FFFFFF"/>
                </a:solidFill>
              </a:rPr>
              <a:t> </a:t>
            </a:r>
            <a:r>
              <a:rPr lang="en-US" sz="1900" err="1">
                <a:solidFill>
                  <a:srgbClr val="FFFFFF"/>
                </a:solidFill>
              </a:rPr>
              <a:t>d’entretien</a:t>
            </a:r>
            <a:r>
              <a:rPr lang="en-US" sz="1900">
                <a:solidFill>
                  <a:srgbClr val="FFFFFF"/>
                </a:solidFill>
              </a:rPr>
              <a:t> </a:t>
            </a:r>
            <a:r>
              <a:rPr lang="en-US" sz="1900" err="1">
                <a:solidFill>
                  <a:srgbClr val="FFFFFF"/>
                </a:solidFill>
              </a:rPr>
              <a:t>préventif</a:t>
            </a:r>
            <a:r>
              <a:rPr lang="en-US" sz="1900">
                <a:solidFill>
                  <a:srgbClr val="FFFFFF"/>
                </a:solidFill>
              </a:rPr>
              <a:t> </a:t>
            </a:r>
            <a:r>
              <a:rPr lang="en-US" sz="1900" err="1">
                <a:solidFill>
                  <a:srgbClr val="FFFFFF"/>
                </a:solidFill>
              </a:rPr>
              <a:t>rudimentaire</a:t>
            </a:r>
            <a:r>
              <a:rPr lang="en-US" sz="1900">
                <a:solidFill>
                  <a:srgbClr val="FFFFFF"/>
                </a:solidFill>
              </a:rPr>
              <a:t> et </a:t>
            </a:r>
            <a:r>
              <a:rPr lang="en-US" sz="1900" err="1">
                <a:solidFill>
                  <a:srgbClr val="FFFFFF"/>
                </a:solidFill>
              </a:rPr>
              <a:t>regroupé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en-US" sz="1900">
                <a:solidFill>
                  <a:srgbClr val="FFFFFF"/>
                </a:solidFill>
              </a:rPr>
              <a:t>Pas de </a:t>
            </a:r>
            <a:r>
              <a:rPr lang="en-US" sz="1900" err="1">
                <a:solidFill>
                  <a:srgbClr val="FFFFFF"/>
                </a:solidFill>
              </a:rPr>
              <a:t>liste</a:t>
            </a:r>
            <a:r>
              <a:rPr lang="en-US" sz="1900">
                <a:solidFill>
                  <a:srgbClr val="FFFFFF"/>
                </a:solidFill>
              </a:rPr>
              <a:t> de pièce 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342900">
              <a:lnSpc>
                <a:spcPct val="150000"/>
              </a:lnSpc>
            </a:pPr>
            <a:r>
              <a:rPr lang="en-US" sz="1900">
                <a:solidFill>
                  <a:srgbClr val="FFFFFF"/>
                </a:solidFill>
              </a:rPr>
              <a:t>Pas de </a:t>
            </a:r>
            <a:r>
              <a:rPr lang="en-US" sz="1900" err="1">
                <a:solidFill>
                  <a:srgbClr val="FFFFFF"/>
                </a:solidFill>
              </a:rPr>
              <a:t>liste</a:t>
            </a:r>
            <a:r>
              <a:rPr lang="en-US" sz="1900">
                <a:solidFill>
                  <a:srgbClr val="FFFFFF"/>
                </a:solidFill>
              </a:rPr>
              <a:t> de </a:t>
            </a:r>
            <a:r>
              <a:rPr lang="en-US" sz="1900" err="1">
                <a:solidFill>
                  <a:srgbClr val="FFFFFF"/>
                </a:solidFill>
              </a:rPr>
              <a:t>tâche</a:t>
            </a:r>
            <a:r>
              <a:rPr lang="en-US" sz="1900">
                <a:solidFill>
                  <a:srgbClr val="FFFFFF"/>
                </a:solidFill>
              </a:rPr>
              <a:t> (</a:t>
            </a:r>
            <a:r>
              <a:rPr lang="en-US" sz="1900" err="1">
                <a:solidFill>
                  <a:srgbClr val="FFFFFF"/>
                </a:solidFill>
              </a:rPr>
              <a:t>gamme</a:t>
            </a:r>
            <a:r>
              <a:rPr lang="en-US" sz="1900">
                <a:solidFill>
                  <a:srgbClr val="FFFFFF"/>
                </a:solidFill>
              </a:rPr>
              <a:t> </a:t>
            </a:r>
            <a:r>
              <a:rPr lang="en-US" sz="1900" err="1">
                <a:solidFill>
                  <a:srgbClr val="FFFFFF"/>
                </a:solidFill>
              </a:rPr>
              <a:t>d’opération</a:t>
            </a:r>
            <a:r>
              <a:rPr lang="en-US" sz="1900">
                <a:solidFill>
                  <a:srgbClr val="FFFFFF"/>
                </a:solidFill>
              </a:rPr>
              <a:t>)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endParaRPr lang="en-US" sz="1700">
              <a:solidFill>
                <a:srgbClr val="FFFFFF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07AE643-14FD-4552-8763-F7054BCEC63B}"/>
              </a:ext>
            </a:extLst>
          </p:cNvPr>
          <p:cNvGrpSpPr/>
          <p:nvPr/>
        </p:nvGrpSpPr>
        <p:grpSpPr>
          <a:xfrm>
            <a:off x="566744" y="3298732"/>
            <a:ext cx="6579910" cy="2369996"/>
            <a:chOff x="2272683" y="3429000"/>
            <a:chExt cx="8566953" cy="310991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549F340-FF32-4067-A3AF-8EDDB0E1D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22" t="5100" r="899"/>
            <a:stretch/>
          </p:blipFill>
          <p:spPr>
            <a:xfrm>
              <a:off x="2272684" y="3429000"/>
              <a:ext cx="8566952" cy="310991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0555B43-E19F-4C91-9E62-E7C3B803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2683" y="3429000"/>
              <a:ext cx="2172003" cy="752580"/>
            </a:xfrm>
            <a:prstGeom prst="rect">
              <a:avLst/>
            </a:prstGeom>
          </p:spPr>
        </p:pic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AD7F9CDF-F43A-44A3-AF1C-71270355A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21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FCE169-4276-4005-8C82-CCC9C80C4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461736"/>
            <a:ext cx="6675119" cy="186629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E8C6A1-03E9-4CBC-87EE-F8007D46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89" y="730155"/>
            <a:ext cx="6666475" cy="142287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sz="3700" dirty="0">
                <a:solidFill>
                  <a:srgbClr val="FFFFFF"/>
                </a:solidFill>
              </a:rPr>
              <a:t>2. Implantation du GMAO Maximo</a:t>
            </a:r>
            <a:br>
              <a:rPr lang="fr-CA" sz="3700" dirty="0"/>
            </a:br>
            <a:r>
              <a:rPr lang="fr-CA" sz="3700" dirty="0">
                <a:solidFill>
                  <a:srgbClr val="FFFFFF"/>
                </a:solidFill>
              </a:rPr>
              <a:t>	</a:t>
            </a:r>
            <a:r>
              <a:rPr lang="fr-CA" sz="3700" u="sng" dirty="0">
                <a:solidFill>
                  <a:srgbClr val="FFFFFF"/>
                </a:solidFill>
              </a:rPr>
              <a:t>Bien identifier nos besoins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9951" y="467575"/>
            <a:ext cx="2148840" cy="1877811"/>
          </a:xfrm>
          <a:prstGeom prst="rect">
            <a:avLst/>
          </a:prstGeom>
          <a:solidFill>
            <a:srgbClr val="4D3C6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990" y="471340"/>
            <a:ext cx="2148840" cy="1856689"/>
          </a:xfrm>
          <a:prstGeom prst="rect">
            <a:avLst/>
          </a:prstGeom>
          <a:solidFill>
            <a:srgbClr val="4D8DD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76301"/>
            <a:ext cx="6675119" cy="3922777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2CDEC7-D992-4A4D-B6AC-D08EB9403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20" y="2476300"/>
            <a:ext cx="3029630" cy="3919963"/>
          </a:xfrm>
        </p:spPr>
        <p:txBody>
          <a:bodyPr anchor="ctr">
            <a:normAutofit/>
          </a:bodyPr>
          <a:lstStyle/>
          <a:p>
            <a:r>
              <a:rPr lang="fr-CA" sz="1500" u="sng"/>
              <a:t>Principaux objectifs planifiés</a:t>
            </a:r>
          </a:p>
          <a:p>
            <a:r>
              <a:rPr lang="fr-CA" sz="1500"/>
              <a:t>Programmer les arborescences des UTE Beauport et Charlesbourg et de leur réseau (structure)</a:t>
            </a:r>
          </a:p>
          <a:p>
            <a:r>
              <a:rPr lang="fr-CA" sz="1500"/>
              <a:t>Prioriser les équipements selon une matrice de criticité </a:t>
            </a:r>
          </a:p>
          <a:p>
            <a:r>
              <a:rPr lang="fr-CA" sz="1500"/>
              <a:t>Inventorier et identifier chacun des emplacements pour:</a:t>
            </a:r>
          </a:p>
          <a:p>
            <a:pPr marL="551815" lvl="1" indent="-171450"/>
            <a:r>
              <a:rPr lang="fr-CA" sz="1500"/>
              <a:t> 175 postes à l’eau potable</a:t>
            </a:r>
          </a:p>
          <a:p>
            <a:pPr marL="551815" lvl="1" indent="-171450"/>
            <a:r>
              <a:rPr lang="fr-CA" sz="1500"/>
              <a:t>Les 6 usines</a:t>
            </a:r>
          </a:p>
          <a:p>
            <a:r>
              <a:rPr lang="fr-CA" sz="1500"/>
              <a:t>Chaque utilisateur a son matériel informatique personnalisé pour accéder à Maximo</a:t>
            </a:r>
          </a:p>
          <a:p>
            <a:pPr marL="608965" lvl="1"/>
            <a:endParaRPr lang="fr-CA" sz="500"/>
          </a:p>
          <a:p>
            <a:endParaRPr lang="fr-CA" sz="5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955DCA-E99D-4678-99DB-8075105C1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9951" y="2480956"/>
            <a:ext cx="4453128" cy="3922776"/>
          </a:xfrm>
          <a:prstGeom prst="rect">
            <a:avLst/>
          </a:prstGeom>
          <a:solidFill>
            <a:srgbClr val="4D8DD5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8">
            <a:extLst>
              <a:ext uri="{FF2B5EF4-FFF2-40B4-BE49-F238E27FC236}">
                <a16:creationId xmlns:a16="http://schemas.microsoft.com/office/drawing/2014/main" id="{4542AEF6-5DC5-46E1-8F12-FA4CB7BE0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38" t="23279" r="212" b="328"/>
          <a:stretch/>
        </p:blipFill>
        <p:spPr>
          <a:xfrm>
            <a:off x="7720896" y="2559361"/>
            <a:ext cx="3707230" cy="317382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B566F36-908D-4871-9C29-28BD8939C5C7}"/>
              </a:ext>
            </a:extLst>
          </p:cNvPr>
          <p:cNvSpPr txBox="1">
            <a:spLocks/>
          </p:cNvSpPr>
          <p:nvPr/>
        </p:nvSpPr>
        <p:spPr>
          <a:xfrm>
            <a:off x="3555795" y="2476300"/>
            <a:ext cx="3578243" cy="3850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500"/>
              <a:t>Programme de formation:</a:t>
            </a:r>
          </a:p>
          <a:p>
            <a:pPr marL="380365" lvl="1" indent="0">
              <a:buNone/>
            </a:pPr>
            <a:r>
              <a:rPr lang="fr-CA" sz="1500"/>
              <a:t>- Super-utilisateurs     - Directeurs</a:t>
            </a:r>
          </a:p>
          <a:p>
            <a:pPr marL="380365" lvl="1" indent="0">
              <a:buNone/>
            </a:pPr>
            <a:r>
              <a:rPr lang="fr-CA" sz="1500"/>
              <a:t>- Chefs d’équipe         - Employés</a:t>
            </a:r>
          </a:p>
          <a:p>
            <a:pPr marL="380365" lvl="1" indent="0">
              <a:buNone/>
            </a:pPr>
            <a:r>
              <a:rPr lang="fr-CA" sz="1500"/>
              <a:t>- Contremaîtres          - Planificateurs</a:t>
            </a:r>
            <a:endParaRPr lang="en-US" sz="1500"/>
          </a:p>
          <a:p>
            <a:pPr marL="608965" lvl="1"/>
            <a:endParaRPr lang="fr-CA" sz="1100"/>
          </a:p>
          <a:p>
            <a:pPr marL="323215" indent="-171450"/>
            <a:r>
              <a:rPr lang="fr-CA" sz="1500"/>
              <a:t>Les formations ont été axées sur:</a:t>
            </a:r>
          </a:p>
          <a:p>
            <a:pPr marL="932815" lvl="1" indent="-171450"/>
            <a:r>
              <a:rPr lang="fr-CA" sz="1500"/>
              <a:t>Maximo</a:t>
            </a:r>
          </a:p>
          <a:p>
            <a:pPr marL="932815" lvl="1" indent="-171450"/>
            <a:r>
              <a:rPr lang="fr-CA" sz="1500"/>
              <a:t>Les pratiques d’entretien et les formes de maintenance</a:t>
            </a:r>
          </a:p>
          <a:p>
            <a:pPr marL="932815" lvl="1" indent="-171450"/>
            <a:r>
              <a:rPr lang="fr-CA" sz="1500"/>
              <a:t>Les réunions performantes</a:t>
            </a:r>
          </a:p>
          <a:p>
            <a:pPr marL="932815" lvl="1" indent="-171450"/>
            <a:r>
              <a:rPr lang="fr-CA" sz="1500"/>
              <a:t>La planification et l’ordonnancement</a:t>
            </a:r>
          </a:p>
          <a:p>
            <a:pPr marL="932815" lvl="1" indent="-171450"/>
            <a:r>
              <a:rPr lang="fr-CA" sz="1500"/>
              <a:t>Planification d'arrêts majeurs</a:t>
            </a:r>
          </a:p>
          <a:p>
            <a:endParaRPr lang="fr-CA" sz="5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DC7990F-B06F-4624-9A37-5CD9D75C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4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107375-642F-46EC-9FD9-8D0F68D8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563887"/>
            <a:ext cx="11139854" cy="1543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2. Implantation du GMAO Maximo</a:t>
            </a:r>
            <a:br>
              <a:rPr lang="en-US" sz="4000" dirty="0"/>
            </a:br>
            <a:r>
              <a:rPr lang="en-US" sz="4000" dirty="0">
                <a:solidFill>
                  <a:srgbClr val="FFFFFF"/>
                </a:solidFill>
              </a:rPr>
              <a:t>	</a:t>
            </a:r>
            <a:r>
              <a:rPr lang="en-US" sz="4000" dirty="0" err="1">
                <a:solidFill>
                  <a:srgbClr val="FFFFFF"/>
                </a:solidFill>
              </a:rPr>
              <a:t>Cartographier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nos</a:t>
            </a:r>
            <a:r>
              <a:rPr lang="en-US" sz="4000" dirty="0">
                <a:solidFill>
                  <a:srgbClr val="FFFFFF"/>
                </a:solidFill>
              </a:rPr>
              <a:t> 16 </a:t>
            </a:r>
            <a:r>
              <a:rPr lang="en-US" sz="4000" dirty="0" err="1">
                <a:solidFill>
                  <a:srgbClr val="FFFFFF"/>
                </a:solidFill>
              </a:rPr>
              <a:t>processus</a:t>
            </a:r>
            <a:r>
              <a:rPr lang="en-US" sz="4000" dirty="0">
                <a:solidFill>
                  <a:srgbClr val="FFFFFF"/>
                </a:solidFill>
              </a:rPr>
              <a:t> 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9857FFC-BA99-4F54-8741-BC7020256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7501" y="3067297"/>
            <a:ext cx="5777650" cy="270821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E7D895BA-A6CC-42DB-8D30-647600B8B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" r="-43" b="1026"/>
          <a:stretch/>
        </p:blipFill>
        <p:spPr>
          <a:xfrm>
            <a:off x="1940" y="3106035"/>
            <a:ext cx="6006249" cy="241906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8D068BC-F681-441A-8850-B7C054310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743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12">
            <a:extLst>
              <a:ext uri="{FF2B5EF4-FFF2-40B4-BE49-F238E27FC236}">
                <a16:creationId xmlns:a16="http://schemas.microsoft.com/office/drawing/2014/main" id="{77882F6D-FA65-479C-9752-D576156B8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14475"/>
            <a:ext cx="7154779" cy="273050"/>
          </a:xfrm>
          <a:prstGeom prst="rect">
            <a:avLst/>
          </a:prstGeom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462B6DC4-C0B5-405F-BE67-A0FC17DBF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836738"/>
            <a:ext cx="7315200" cy="3503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90E60C-9E6D-4985-B4F5-72236855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05" y="1786690"/>
            <a:ext cx="3505199" cy="355533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CA" sz="2400" dirty="0">
                <a:solidFill>
                  <a:srgbClr val="FFFFFF"/>
                </a:solidFill>
              </a:rPr>
              <a:t>2. Implantation du GMAO Maximo</a:t>
            </a:r>
            <a:br>
              <a:rPr lang="fr-CA" sz="1600" dirty="0">
                <a:solidFill>
                  <a:srgbClr val="FFFFFF"/>
                </a:solidFill>
                <a:cs typeface="Calibri Light"/>
              </a:rPr>
            </a:br>
            <a:br>
              <a:rPr lang="fr-CA" sz="1600" dirty="0">
                <a:cs typeface="Calibri Light"/>
              </a:rPr>
            </a:br>
            <a:br>
              <a:rPr lang="fr-CA" sz="1600" dirty="0"/>
            </a:br>
            <a:r>
              <a:rPr lang="fr-CA" sz="1800" b="1" dirty="0">
                <a:solidFill>
                  <a:srgbClr val="FFFFFF"/>
                </a:solidFill>
                <a:ea typeface="+mj-lt"/>
                <a:cs typeface="+mj-lt"/>
              </a:rPr>
              <a:t>Création des demandes de service pour toutes les interventions par les employés</a:t>
            </a:r>
            <a:endParaRPr lang="fr-FR" sz="1800" dirty="0">
              <a:solidFill>
                <a:srgbClr val="FFFFFF"/>
              </a:solidFill>
              <a:cs typeface="Calibri Light" panose="020F0302020204030204"/>
            </a:endParaRPr>
          </a:p>
          <a:p>
            <a:pPr algn="ctr"/>
            <a:endParaRPr lang="fr-CA" sz="1600" dirty="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86916B1-B23B-499D-8A85-8B9C0BC9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53" y="5823229"/>
            <a:ext cx="1653309" cy="5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5449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c91b61-1bd6-4d0e-a781-aec7792d222b">
      <UserInfo>
        <DisplayName>Pelletier, Marc (TI-ERAB)</DisplayName>
        <AccountId>27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D68F239D88AB42A8EC3C9D774526FF" ma:contentTypeVersion="4" ma:contentTypeDescription="Crée un document." ma:contentTypeScope="" ma:versionID="47d1f4a51159960fb7b1fe82bef4e88e">
  <xsd:schema xmlns:xsd="http://www.w3.org/2001/XMLSchema" xmlns:xs="http://www.w3.org/2001/XMLSchema" xmlns:p="http://schemas.microsoft.com/office/2006/metadata/properties" xmlns:ns2="6ca8e00c-6489-40e5-8962-124a567c9615" xmlns:ns3="45c91b61-1bd6-4d0e-a781-aec7792d222b" targetNamespace="http://schemas.microsoft.com/office/2006/metadata/properties" ma:root="true" ma:fieldsID="45ab179725cb343862202bb655adf06e" ns2:_="" ns3:_="">
    <xsd:import namespace="6ca8e00c-6489-40e5-8962-124a567c9615"/>
    <xsd:import namespace="45c91b61-1bd6-4d0e-a781-aec7792d22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8e00c-6489-40e5-8962-124a567c9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c91b61-1bd6-4d0e-a781-aec7792d222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875718-2E37-40AA-A2B1-EA630BB1DE68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5c91b61-1bd6-4d0e-a781-aec7792d222b"/>
    <ds:schemaRef ds:uri="http://purl.org/dc/elements/1.1/"/>
    <ds:schemaRef ds:uri="http://schemas.microsoft.com/office/2006/metadata/properties"/>
    <ds:schemaRef ds:uri="6ca8e00c-6489-40e5-8962-124a567c961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3B53DC-A6C3-49B7-B0B2-79F96138295A}">
  <ds:schemaRefs>
    <ds:schemaRef ds:uri="45c91b61-1bd6-4d0e-a781-aec7792d222b"/>
    <ds:schemaRef ds:uri="6ca8e00c-6489-40e5-8962-124a567c96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9075252-955D-408E-BBA2-16CEA60D58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1696</Words>
  <Application>Microsoft Office PowerPoint</Application>
  <PresentationFormat>Grand écran</PresentationFormat>
  <Paragraphs>243</Paragraphs>
  <Slides>25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Helvetica 55 Roman</vt:lpstr>
      <vt:lpstr>Thème Office</vt:lpstr>
      <vt:lpstr>Présentation PowerPoint</vt:lpstr>
      <vt:lpstr>Présentation PowerPoint</vt:lpstr>
      <vt:lpstr>Déroulement de la présentation</vt:lpstr>
      <vt:lpstr>1. Situation de 2011</vt:lpstr>
      <vt:lpstr>1. Situation de 2011 </vt:lpstr>
      <vt:lpstr>1. Situation de 2011 </vt:lpstr>
      <vt:lpstr>2. Implantation du GMAO Maximo  Bien identifier nos besoins</vt:lpstr>
      <vt:lpstr>2. Implantation du GMAO Maximo  Cartographier nos 16 processus </vt:lpstr>
      <vt:lpstr>2. Implantation du GMAO Maximo   Création des demandes de service pour toutes les interventions par les employés </vt:lpstr>
      <vt:lpstr>2. Implantation du GMAO Maximo</vt:lpstr>
      <vt:lpstr>3. Le plan quinquennal 2015-2020  Créer une équipe de planification</vt:lpstr>
      <vt:lpstr>3. Le plan quinquennal 2015-2020 Évolution de la prise d’inventaire</vt:lpstr>
      <vt:lpstr>Présentation PowerPoint</vt:lpstr>
      <vt:lpstr>3. Le plan quinquennal 2015-2020</vt:lpstr>
      <vt:lpstr>3. Le plan quinquennal 2015-2020 Débuter des bonnes pratiques en maintenance prédictive  </vt:lpstr>
      <vt:lpstr>3. Le plan quinquennal 2015-2020 Sous-projet découlant de l’implantation des bonnes  pratiques en maintenance </vt:lpstr>
      <vt:lpstr>4. Situation en 2020</vt:lpstr>
      <vt:lpstr>4. Situation en 2020</vt:lpstr>
      <vt:lpstr> 5. Vision 2021-2026 </vt:lpstr>
      <vt:lpstr>5. Vision 2021-2026 </vt:lpstr>
      <vt:lpstr>Présentation PowerPoint</vt:lpstr>
      <vt:lpstr>Présentation PowerPoint</vt:lpstr>
      <vt:lpstr>Annexe 1 Information sur notre production</vt:lpstr>
      <vt:lpstr>Annexe 2 Informations sur nos installations du traitement de l’eau potable</vt:lpstr>
      <vt:lpstr>Annexe 3 Informations sur nos stations d’épuration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Rousseau, Valérie (TE-EGA)</dc:creator>
  <cp:lastModifiedBy>Bourgeois, René (TE-EGA)</cp:lastModifiedBy>
  <cp:revision>1</cp:revision>
  <dcterms:created xsi:type="dcterms:W3CDTF">2021-07-19T13:15:32Z</dcterms:created>
  <dcterms:modified xsi:type="dcterms:W3CDTF">2021-11-09T02:33:48Z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0x0101009DD68F239D88AB42A8EC3C9D774526FF</vt:lpwstr>
  </property>
</Properties>
</file>