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9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0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4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5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6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366" r:id="rId3"/>
    <p:sldId id="365" r:id="rId4"/>
    <p:sldId id="344" r:id="rId5"/>
    <p:sldId id="367" r:id="rId6"/>
    <p:sldId id="368" r:id="rId7"/>
    <p:sldId id="259" r:id="rId8"/>
    <p:sldId id="260" r:id="rId9"/>
    <p:sldId id="335" r:id="rId10"/>
    <p:sldId id="281" r:id="rId11"/>
    <p:sldId id="282" r:id="rId12"/>
    <p:sldId id="364" r:id="rId13"/>
    <p:sldId id="270" r:id="rId14"/>
    <p:sldId id="323" r:id="rId15"/>
    <p:sldId id="325" r:id="rId16"/>
    <p:sldId id="328" r:id="rId17"/>
    <p:sldId id="332" r:id="rId18"/>
    <p:sldId id="333" r:id="rId19"/>
    <p:sldId id="278" r:id="rId20"/>
    <p:sldId id="279" r:id="rId21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RJ6s3o1hdVkjA7EhZg8w+BvMbi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ve LOGE" initials="" lastIdx="9" clrIdx="0"/>
  <p:cmAuthor id="1" name="Emilie PAPILLON" initials="" lastIdx="7" clrIdx="1"/>
  <p:cmAuthor id="2" name="Charron Alain" initials="CA" lastIdx="14" clrIdx="2">
    <p:extLst>
      <p:ext uri="{19B8F6BF-5375-455C-9EA6-DF929625EA0E}">
        <p15:presenceInfo xmlns:p15="http://schemas.microsoft.com/office/powerpoint/2012/main" userId="S-1-5-21-1643988383-1983016728-2007979896-11737" providerId="AD"/>
      </p:ext>
    </p:extLst>
  </p:cmAuthor>
  <p:cmAuthor id="3" name="Abdeljelil Ikram" initials="AI" lastIdx="7" clrIdx="3">
    <p:extLst>
      <p:ext uri="{19B8F6BF-5375-455C-9EA6-DF929625EA0E}">
        <p15:presenceInfo xmlns:p15="http://schemas.microsoft.com/office/powerpoint/2012/main" userId="S-1-5-21-1643988383-1983016728-2007979896-25709" providerId="AD"/>
      </p:ext>
    </p:extLst>
  </p:cmAuthor>
  <p:cmAuthor id="4" name="Emilie Papillon" initials="EP" lastIdx="7" clrIdx="4">
    <p:extLst>
      <p:ext uri="{19B8F6BF-5375-455C-9EA6-DF929625EA0E}">
        <p15:presenceInfo xmlns:p15="http://schemas.microsoft.com/office/powerpoint/2012/main" userId="Emilie Papill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73A814-7B2B-4177-9C1A-3C4173B098C7}">
  <a:tblStyle styleId="{3B73A814-7B2B-4177-9C1A-3C4173B098C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F774305-3176-4728-B737-6B97B6CC49E3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768A945-F53F-4966-B986-7101BBBE3E42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15" autoAdjust="0"/>
    <p:restoredTop sz="75029" autoAdjust="0"/>
  </p:normalViewPr>
  <p:slideViewPr>
    <p:cSldViewPr snapToGrid="0">
      <p:cViewPr varScale="1">
        <p:scale>
          <a:sx n="87" d="100"/>
          <a:sy n="87" d="100"/>
        </p:scale>
        <p:origin x="93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customschemas.google.com/relationships/presentationmetadata" Target="meta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4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9.133.198\DEEU$\EtPD\13.02.02_ExploitEntretien\PD\PD2004_Plan_Gestion_Debordement_Donnees\RESULT\RAPPORT\3-Mesures%20de%20compensations%20r&#233;gionales\MesuresCompensatoi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'Résumé débits annuel'!$C$60</c:f>
              <c:strCache>
                <c:ptCount val="1"/>
                <c:pt idx="0">
                  <c:v>Débit moyen en temps de pluie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'Résumé débits annuel'!$B$61:$B$82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xVal>
          <c:yVal>
            <c:numRef>
              <c:f>'Résumé débits annuel'!$C$61:$C$82</c:f>
              <c:numCache>
                <c:formatCode>0.0</c:formatCode>
                <c:ptCount val="22"/>
                <c:pt idx="0">
                  <c:v>30.1</c:v>
                </c:pt>
                <c:pt idx="1">
                  <c:v>29.29</c:v>
                </c:pt>
                <c:pt idx="2">
                  <c:v>28.53</c:v>
                </c:pt>
                <c:pt idx="3">
                  <c:v>29.83</c:v>
                </c:pt>
                <c:pt idx="4">
                  <c:v>28.38</c:v>
                </c:pt>
                <c:pt idx="5">
                  <c:v>31.87</c:v>
                </c:pt>
                <c:pt idx="6">
                  <c:v>32.29</c:v>
                </c:pt>
                <c:pt idx="7">
                  <c:v>29.44</c:v>
                </c:pt>
                <c:pt idx="8">
                  <c:v>31.09</c:v>
                </c:pt>
                <c:pt idx="9">
                  <c:v>29.47</c:v>
                </c:pt>
                <c:pt idx="10">
                  <c:v>28.88</c:v>
                </c:pt>
                <c:pt idx="11">
                  <c:v>30.08</c:v>
                </c:pt>
                <c:pt idx="12">
                  <c:v>25.9</c:v>
                </c:pt>
                <c:pt idx="13">
                  <c:v>27.51</c:v>
                </c:pt>
                <c:pt idx="14">
                  <c:v>27.58</c:v>
                </c:pt>
                <c:pt idx="15">
                  <c:v>25.41</c:v>
                </c:pt>
                <c:pt idx="16">
                  <c:v>26.31</c:v>
                </c:pt>
                <c:pt idx="17">
                  <c:v>27.7</c:v>
                </c:pt>
                <c:pt idx="18">
                  <c:v>26.33</c:v>
                </c:pt>
                <c:pt idx="19">
                  <c:v>27.236365369125384</c:v>
                </c:pt>
                <c:pt idx="20">
                  <c:v>25.260317918658174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'Résumé débits annuel'!$D$60</c:f>
              <c:strCache>
                <c:ptCount val="1"/>
                <c:pt idx="0">
                  <c:v>Débit moyen en temps sec 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>
                    <a:alpha val="91000"/>
                  </a:srgbClr>
                </a:solidFill>
              </a:ln>
              <a:effectLst/>
            </c:spPr>
          </c:marker>
          <c:xVal>
            <c:numRef>
              <c:f>'Résumé débits annuel'!$B$61:$B$82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xVal>
          <c:yVal>
            <c:numRef>
              <c:f>'Résumé débits annuel'!$D$61:$D$82</c:f>
              <c:numCache>
                <c:formatCode>0.0</c:formatCode>
                <c:ptCount val="22"/>
                <c:pt idx="0">
                  <c:v>25.74</c:v>
                </c:pt>
                <c:pt idx="1">
                  <c:v>25.68</c:v>
                </c:pt>
                <c:pt idx="2">
                  <c:v>25.13</c:v>
                </c:pt>
                <c:pt idx="3">
                  <c:v>25.81</c:v>
                </c:pt>
                <c:pt idx="4">
                  <c:v>25.36</c:v>
                </c:pt>
                <c:pt idx="5">
                  <c:v>26.75</c:v>
                </c:pt>
                <c:pt idx="6">
                  <c:v>26.95</c:v>
                </c:pt>
                <c:pt idx="7">
                  <c:v>25.62</c:v>
                </c:pt>
                <c:pt idx="8">
                  <c:v>25.79</c:v>
                </c:pt>
                <c:pt idx="9">
                  <c:v>25.3</c:v>
                </c:pt>
                <c:pt idx="10">
                  <c:v>24.78</c:v>
                </c:pt>
                <c:pt idx="11">
                  <c:v>24.4</c:v>
                </c:pt>
                <c:pt idx="12">
                  <c:v>22.39</c:v>
                </c:pt>
                <c:pt idx="13">
                  <c:v>23.17</c:v>
                </c:pt>
                <c:pt idx="14">
                  <c:v>22.49</c:v>
                </c:pt>
                <c:pt idx="15">
                  <c:v>21.73</c:v>
                </c:pt>
                <c:pt idx="16">
                  <c:v>21.48</c:v>
                </c:pt>
                <c:pt idx="17">
                  <c:v>21.06</c:v>
                </c:pt>
                <c:pt idx="18">
                  <c:v>21.02</c:v>
                </c:pt>
                <c:pt idx="19">
                  <c:v>20.901067464146465</c:v>
                </c:pt>
                <c:pt idx="20">
                  <c:v>20.142011581168401</c:v>
                </c:pt>
                <c:pt idx="21">
                  <c:v>26.141216450677103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'Résumé débits annuel'!$I$60</c:f>
              <c:strCache>
                <c:ptCount val="1"/>
                <c:pt idx="0">
                  <c:v>Production d’eau potable (m³/s)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'Résumé débits annuel'!$B$69:$B$82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xVal>
          <c:yVal>
            <c:numRef>
              <c:f>'Résumé débits annuel'!$I$69:$I$82</c:f>
              <c:numCache>
                <c:formatCode>0.0</c:formatCode>
                <c:ptCount val="14"/>
                <c:pt idx="0">
                  <c:v>21.862274237201902</c:v>
                </c:pt>
                <c:pt idx="1">
                  <c:v>21.394028184581273</c:v>
                </c:pt>
                <c:pt idx="2">
                  <c:v>20.783259449518013</c:v>
                </c:pt>
                <c:pt idx="3">
                  <c:v>20.719010939878235</c:v>
                </c:pt>
                <c:pt idx="4">
                  <c:v>20.709314992189562</c:v>
                </c:pt>
                <c:pt idx="5">
                  <c:v>20.261960168223229</c:v>
                </c:pt>
                <c:pt idx="6">
                  <c:v>19.97445433393759</c:v>
                </c:pt>
                <c:pt idx="7">
                  <c:v>19.020763508781716</c:v>
                </c:pt>
                <c:pt idx="8">
                  <c:v>18.634634305190019</c:v>
                </c:pt>
                <c:pt idx="9">
                  <c:v>17.986566991840434</c:v>
                </c:pt>
                <c:pt idx="10">
                  <c:v>18.359262325784577</c:v>
                </c:pt>
                <c:pt idx="11">
                  <c:v>17.850849315068494</c:v>
                </c:pt>
                <c:pt idx="12">
                  <c:v>17.5</c:v>
                </c:pt>
                <c:pt idx="13">
                  <c:v>36.89441401294016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638784"/>
        <c:axId val="248640352"/>
      </c:scatterChart>
      <c:valAx>
        <c:axId val="248638784"/>
        <c:scaling>
          <c:orientation val="minMax"/>
          <c:max val="2020"/>
          <c:min val="2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8640352"/>
        <c:crosses val="autoZero"/>
        <c:crossBetween val="midCat"/>
        <c:majorUnit val="1"/>
      </c:valAx>
      <c:valAx>
        <c:axId val="248640352"/>
        <c:scaling>
          <c:orientation val="minMax"/>
          <c:max val="31"/>
          <c:min val="1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Débit</a:t>
                </a:r>
                <a:r>
                  <a:rPr lang="fr-CA" baseline="0"/>
                  <a:t> station (m</a:t>
                </a:r>
                <a:r>
                  <a:rPr lang="fr-CA" baseline="30000"/>
                  <a:t>3</a:t>
                </a:r>
                <a:r>
                  <a:rPr lang="fr-CA" baseline="0"/>
                  <a:t>/s)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863878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6B67A-9A32-484F-BAE7-221E0EB8DD66}" type="doc">
      <dgm:prSet loTypeId="urn:microsoft.com/office/officeart/2008/layout/PictureAccent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13D8471B-4D86-47CD-901A-2A7D51D9FC92}">
      <dgm:prSet phldrT="[Texte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fr-CA" sz="3300" dirty="0" smtClean="0"/>
            <a:t>1- Lots et espaces verts</a:t>
          </a:r>
        </a:p>
        <a:p>
          <a:pPr>
            <a:spcAft>
              <a:spcPct val="35000"/>
            </a:spcAft>
          </a:pPr>
          <a:r>
            <a:rPr lang="fr-CA" sz="3300" dirty="0" smtClean="0"/>
            <a:t> </a:t>
          </a:r>
          <a:r>
            <a:rPr lang="fr-CA" sz="2000" dirty="0" smtClean="0"/>
            <a:t>(ville de Montréal seulement)</a:t>
          </a:r>
          <a:endParaRPr lang="fr-FR" sz="2000" dirty="0"/>
        </a:p>
      </dgm:t>
    </dgm:pt>
    <dgm:pt modelId="{A0BFD3BC-9BC8-4595-89DF-DE804F65FFF5}" type="parTrans" cxnId="{60EBAD86-CDD3-469F-9302-2F023160E74F}">
      <dgm:prSet/>
      <dgm:spPr/>
      <dgm:t>
        <a:bodyPr/>
        <a:lstStyle/>
        <a:p>
          <a:endParaRPr lang="fr-FR"/>
        </a:p>
      </dgm:t>
    </dgm:pt>
    <dgm:pt modelId="{0C8B6505-179C-41D1-BB68-841A49E13997}" type="sibTrans" cxnId="{60EBAD86-CDD3-469F-9302-2F023160E74F}">
      <dgm:prSet/>
      <dgm:spPr/>
      <dgm:t>
        <a:bodyPr/>
        <a:lstStyle/>
        <a:p>
          <a:endParaRPr lang="fr-FR"/>
        </a:p>
      </dgm:t>
    </dgm:pt>
    <dgm:pt modelId="{3F8AD355-BB4E-447C-B19E-183354ABC89E}">
      <dgm:prSet phldrT="[Texte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>
            <a:spcBef>
              <a:spcPts val="300"/>
            </a:spcBef>
          </a:pPr>
          <a:r>
            <a:rPr lang="fr-CA" sz="2200" b="1" dirty="0" smtClean="0"/>
            <a:t>Lots ≥ 1000 m</a:t>
          </a:r>
          <a:r>
            <a:rPr lang="fr-CA" sz="2200" b="1" baseline="30000" dirty="0" smtClean="0"/>
            <a:t>2</a:t>
          </a:r>
        </a:p>
        <a:p>
          <a:pPr>
            <a:spcBef>
              <a:spcPct val="0"/>
            </a:spcBef>
          </a:pPr>
          <a:r>
            <a:rPr lang="fr-CA" sz="2400" baseline="30000" dirty="0" smtClean="0"/>
            <a:t>Règlement 20-030 : Gestion in situ d’une lame de 11 mm pour une pluie de 19mm (</a:t>
          </a:r>
          <a:r>
            <a:rPr lang="fr-CA" sz="2400" baseline="30000" dirty="0" err="1" smtClean="0"/>
            <a:t>ref</a:t>
          </a:r>
          <a:r>
            <a:rPr lang="fr-CA" sz="2400" baseline="30000" dirty="0" smtClean="0"/>
            <a:t>: Art 135 et 136)</a:t>
          </a:r>
          <a:endParaRPr lang="fr-FR" sz="2400" baseline="30000" dirty="0"/>
        </a:p>
      </dgm:t>
    </dgm:pt>
    <dgm:pt modelId="{998E6EA1-D376-4498-B76C-1183AEFE43F4}" type="parTrans" cxnId="{C3724891-D1E6-4BDF-88DF-2BB01CAFBA0A}">
      <dgm:prSet/>
      <dgm:spPr/>
      <dgm:t>
        <a:bodyPr/>
        <a:lstStyle/>
        <a:p>
          <a:endParaRPr lang="fr-FR"/>
        </a:p>
      </dgm:t>
    </dgm:pt>
    <dgm:pt modelId="{9E45B033-CCD4-4767-B876-7810D0E08BF0}" type="sibTrans" cxnId="{C3724891-D1E6-4BDF-88DF-2BB01CAFBA0A}">
      <dgm:prSet/>
      <dgm:spPr/>
      <dgm:t>
        <a:bodyPr/>
        <a:lstStyle/>
        <a:p>
          <a:endParaRPr lang="fr-FR"/>
        </a:p>
      </dgm:t>
    </dgm:pt>
    <dgm:pt modelId="{ECA49766-CDD0-4271-8FC6-EAFC9AEC886D}">
      <dgm:prSet phldrT="[Texte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fr-CA" sz="2200" b="1" dirty="0" smtClean="0"/>
            <a:t>Lots &lt; 1000 m</a:t>
          </a:r>
          <a:r>
            <a:rPr lang="fr-CA" sz="2200" b="1" baseline="30000" dirty="0" smtClean="0"/>
            <a:t>2</a:t>
          </a:r>
        </a:p>
        <a:p>
          <a:r>
            <a:rPr lang="fr-CA" sz="2000" baseline="30000" dirty="0" smtClean="0"/>
            <a:t>Règlement 20-030 : Les eaux des toits en pente doivent être dirigées vars les espaces verts adjacents au bâtiment</a:t>
          </a:r>
          <a:endParaRPr lang="fr-FR" sz="2000" dirty="0"/>
        </a:p>
      </dgm:t>
    </dgm:pt>
    <dgm:pt modelId="{3CCB2DDB-E65E-4E06-A4D6-162726B512C9}" type="parTrans" cxnId="{4651965C-27DC-4BA9-8599-F30989A3CB16}">
      <dgm:prSet/>
      <dgm:spPr/>
      <dgm:t>
        <a:bodyPr/>
        <a:lstStyle/>
        <a:p>
          <a:endParaRPr lang="fr-FR"/>
        </a:p>
      </dgm:t>
    </dgm:pt>
    <dgm:pt modelId="{41158D6B-CADE-4913-B907-D42599B18B3F}" type="sibTrans" cxnId="{4651965C-27DC-4BA9-8599-F30989A3CB16}">
      <dgm:prSet/>
      <dgm:spPr/>
      <dgm:t>
        <a:bodyPr/>
        <a:lstStyle/>
        <a:p>
          <a:endParaRPr lang="fr-FR"/>
        </a:p>
      </dgm:t>
    </dgm:pt>
    <dgm:pt modelId="{820916CF-77AA-4C2A-8537-5C810934B698}" type="pres">
      <dgm:prSet presAssocID="{1936B67A-9A32-484F-BAE7-221E0EB8DD6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A76C760-3D51-4D22-9C8E-02B37E74770C}" type="pres">
      <dgm:prSet presAssocID="{13D8471B-4D86-47CD-901A-2A7D51D9FC92}" presName="root" presStyleCnt="0">
        <dgm:presLayoutVars>
          <dgm:chMax/>
          <dgm:chPref val="4"/>
        </dgm:presLayoutVars>
      </dgm:prSet>
      <dgm:spPr/>
    </dgm:pt>
    <dgm:pt modelId="{E7475485-B6D3-4E68-B21D-38DC56D1C01D}" type="pres">
      <dgm:prSet presAssocID="{13D8471B-4D86-47CD-901A-2A7D51D9FC92}" presName="rootComposite" presStyleCnt="0">
        <dgm:presLayoutVars/>
      </dgm:prSet>
      <dgm:spPr/>
    </dgm:pt>
    <dgm:pt modelId="{309E1789-3A0B-4E40-8B1D-7F8842C8D5CD}" type="pres">
      <dgm:prSet presAssocID="{13D8471B-4D86-47CD-901A-2A7D51D9FC9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fr-FR"/>
        </a:p>
      </dgm:t>
    </dgm:pt>
    <dgm:pt modelId="{26E372B7-86FA-4077-8B9D-DFEA3391DB2E}" type="pres">
      <dgm:prSet presAssocID="{13D8471B-4D86-47CD-901A-2A7D51D9FC92}" presName="childShape" presStyleCnt="0">
        <dgm:presLayoutVars>
          <dgm:chMax val="0"/>
          <dgm:chPref val="0"/>
        </dgm:presLayoutVars>
      </dgm:prSet>
      <dgm:spPr/>
    </dgm:pt>
    <dgm:pt modelId="{B9391A0E-34E8-4C32-827A-CD3499B638EE}" type="pres">
      <dgm:prSet presAssocID="{3F8AD355-BB4E-447C-B19E-183354ABC89E}" presName="childComposite" presStyleCnt="0">
        <dgm:presLayoutVars>
          <dgm:chMax val="0"/>
          <dgm:chPref val="0"/>
        </dgm:presLayoutVars>
      </dgm:prSet>
      <dgm:spPr/>
    </dgm:pt>
    <dgm:pt modelId="{82DD3A5D-B0BC-4ED7-86F1-55514C785AF1}" type="pres">
      <dgm:prSet presAssocID="{3F8AD355-BB4E-447C-B19E-183354ABC89E}" presName="Image" presStyleLbl="node1" presStyleIdx="0" presStyleCnt="2" custLinFactNeighborX="-1908" custLinFactNeighborY="14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0B51AC7-C7F7-4AF1-9727-CC95990C6D3B}" type="pres">
      <dgm:prSet presAssocID="{3F8AD355-BB4E-447C-B19E-183354ABC89E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4624C5-A8B7-4B16-AAD4-34407FD2912A}" type="pres">
      <dgm:prSet presAssocID="{ECA49766-CDD0-4271-8FC6-EAFC9AEC886D}" presName="childComposite" presStyleCnt="0">
        <dgm:presLayoutVars>
          <dgm:chMax val="0"/>
          <dgm:chPref val="0"/>
        </dgm:presLayoutVars>
      </dgm:prSet>
      <dgm:spPr/>
    </dgm:pt>
    <dgm:pt modelId="{407BA6B6-961A-44A2-A9E0-7A7BB65B6F6E}" type="pres">
      <dgm:prSet presAssocID="{ECA49766-CDD0-4271-8FC6-EAFC9AEC886D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4ED6F21-119C-4486-9748-20F94A2057F6}" type="pres">
      <dgm:prSet presAssocID="{ECA49766-CDD0-4271-8FC6-EAFC9AEC886D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FD512-5742-4A96-87B7-E61117C0530B}" type="presOf" srcId="{ECA49766-CDD0-4271-8FC6-EAFC9AEC886D}" destId="{64ED6F21-119C-4486-9748-20F94A2057F6}" srcOrd="0" destOrd="0" presId="urn:microsoft.com/office/officeart/2008/layout/PictureAccentList"/>
    <dgm:cxn modelId="{11DB356F-90A9-4342-94EC-45A2F62D843B}" type="presOf" srcId="{1936B67A-9A32-484F-BAE7-221E0EB8DD66}" destId="{820916CF-77AA-4C2A-8537-5C810934B698}" srcOrd="0" destOrd="0" presId="urn:microsoft.com/office/officeart/2008/layout/PictureAccentList"/>
    <dgm:cxn modelId="{C3724891-D1E6-4BDF-88DF-2BB01CAFBA0A}" srcId="{13D8471B-4D86-47CD-901A-2A7D51D9FC92}" destId="{3F8AD355-BB4E-447C-B19E-183354ABC89E}" srcOrd="0" destOrd="0" parTransId="{998E6EA1-D376-4498-B76C-1183AEFE43F4}" sibTransId="{9E45B033-CCD4-4767-B876-7810D0E08BF0}"/>
    <dgm:cxn modelId="{4651965C-27DC-4BA9-8599-F30989A3CB16}" srcId="{13D8471B-4D86-47CD-901A-2A7D51D9FC92}" destId="{ECA49766-CDD0-4271-8FC6-EAFC9AEC886D}" srcOrd="1" destOrd="0" parTransId="{3CCB2DDB-E65E-4E06-A4D6-162726B512C9}" sibTransId="{41158D6B-CADE-4913-B907-D42599B18B3F}"/>
    <dgm:cxn modelId="{60EBAD86-CDD3-469F-9302-2F023160E74F}" srcId="{1936B67A-9A32-484F-BAE7-221E0EB8DD66}" destId="{13D8471B-4D86-47CD-901A-2A7D51D9FC92}" srcOrd="0" destOrd="0" parTransId="{A0BFD3BC-9BC8-4595-89DF-DE804F65FFF5}" sibTransId="{0C8B6505-179C-41D1-BB68-841A49E13997}"/>
    <dgm:cxn modelId="{4A09D589-54A5-45E6-A1C4-ED71D632E45C}" type="presOf" srcId="{3F8AD355-BB4E-447C-B19E-183354ABC89E}" destId="{80B51AC7-C7F7-4AF1-9727-CC95990C6D3B}" srcOrd="0" destOrd="0" presId="urn:microsoft.com/office/officeart/2008/layout/PictureAccentList"/>
    <dgm:cxn modelId="{B77BC5BE-1111-4327-963C-1E87177117F3}" type="presOf" srcId="{13D8471B-4D86-47CD-901A-2A7D51D9FC92}" destId="{309E1789-3A0B-4E40-8B1D-7F8842C8D5CD}" srcOrd="0" destOrd="0" presId="urn:microsoft.com/office/officeart/2008/layout/PictureAccentList"/>
    <dgm:cxn modelId="{208EEC59-05D5-42A5-B8D7-A57A6718AA05}" type="presParOf" srcId="{820916CF-77AA-4C2A-8537-5C810934B698}" destId="{3A76C760-3D51-4D22-9C8E-02B37E74770C}" srcOrd="0" destOrd="0" presId="urn:microsoft.com/office/officeart/2008/layout/PictureAccentList"/>
    <dgm:cxn modelId="{F992FDDF-6D75-4B09-90C4-62A06EBA7018}" type="presParOf" srcId="{3A76C760-3D51-4D22-9C8E-02B37E74770C}" destId="{E7475485-B6D3-4E68-B21D-38DC56D1C01D}" srcOrd="0" destOrd="0" presId="urn:microsoft.com/office/officeart/2008/layout/PictureAccentList"/>
    <dgm:cxn modelId="{A813DCA8-F41F-4539-84D9-DEF0C1008B47}" type="presParOf" srcId="{E7475485-B6D3-4E68-B21D-38DC56D1C01D}" destId="{309E1789-3A0B-4E40-8B1D-7F8842C8D5CD}" srcOrd="0" destOrd="0" presId="urn:microsoft.com/office/officeart/2008/layout/PictureAccentList"/>
    <dgm:cxn modelId="{09C51B22-EAA9-4599-B160-98DABB53ED77}" type="presParOf" srcId="{3A76C760-3D51-4D22-9C8E-02B37E74770C}" destId="{26E372B7-86FA-4077-8B9D-DFEA3391DB2E}" srcOrd="1" destOrd="0" presId="urn:microsoft.com/office/officeart/2008/layout/PictureAccentList"/>
    <dgm:cxn modelId="{C12C06B5-19B4-474F-8C97-BC3D76187E59}" type="presParOf" srcId="{26E372B7-86FA-4077-8B9D-DFEA3391DB2E}" destId="{B9391A0E-34E8-4C32-827A-CD3499B638EE}" srcOrd="0" destOrd="0" presId="urn:microsoft.com/office/officeart/2008/layout/PictureAccentList"/>
    <dgm:cxn modelId="{A5FBD444-ABD6-45E3-A68C-1415C42057B7}" type="presParOf" srcId="{B9391A0E-34E8-4C32-827A-CD3499B638EE}" destId="{82DD3A5D-B0BC-4ED7-86F1-55514C785AF1}" srcOrd="0" destOrd="0" presId="urn:microsoft.com/office/officeart/2008/layout/PictureAccentList"/>
    <dgm:cxn modelId="{D98E1A79-DDBC-4FD3-ACB3-1B631716ACD1}" type="presParOf" srcId="{B9391A0E-34E8-4C32-827A-CD3499B638EE}" destId="{80B51AC7-C7F7-4AF1-9727-CC95990C6D3B}" srcOrd="1" destOrd="0" presId="urn:microsoft.com/office/officeart/2008/layout/PictureAccentList"/>
    <dgm:cxn modelId="{68AFF111-1E1E-4072-B8D0-D1670F80F9B3}" type="presParOf" srcId="{26E372B7-86FA-4077-8B9D-DFEA3391DB2E}" destId="{E04624C5-A8B7-4B16-AAD4-34407FD2912A}" srcOrd="1" destOrd="0" presId="urn:microsoft.com/office/officeart/2008/layout/PictureAccentList"/>
    <dgm:cxn modelId="{E70E160E-7443-4B5C-BA23-F096D5209EEC}" type="presParOf" srcId="{E04624C5-A8B7-4B16-AAD4-34407FD2912A}" destId="{407BA6B6-961A-44A2-A9E0-7A7BB65B6F6E}" srcOrd="0" destOrd="0" presId="urn:microsoft.com/office/officeart/2008/layout/PictureAccentList"/>
    <dgm:cxn modelId="{7F42BE30-32B1-46DF-AC09-A5A809C75A99}" type="presParOf" srcId="{E04624C5-A8B7-4B16-AAD4-34407FD2912A}" destId="{64ED6F21-119C-4486-9748-20F94A2057F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6B67A-9A32-484F-BAE7-221E0EB8DD66}" type="doc">
      <dgm:prSet loTypeId="urn:microsoft.com/office/officeart/2008/layout/PictureAccent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13D8471B-4D86-47CD-901A-2A7D51D9FC92}">
      <dgm:prSet phldrT="[Texte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fr-CA" sz="3200" dirty="0" smtClean="0"/>
            <a:t>2- Développement urbain ou redéveloppement</a:t>
          </a:r>
        </a:p>
        <a:p>
          <a:pPr>
            <a:spcAft>
              <a:spcPct val="35000"/>
            </a:spcAft>
          </a:pPr>
          <a:r>
            <a:rPr lang="fr-CA" sz="3300" dirty="0" smtClean="0"/>
            <a:t> </a:t>
          </a:r>
          <a:r>
            <a:rPr lang="fr-CA" sz="2000" dirty="0" smtClean="0"/>
            <a:t>(ville de Montréal seulement)</a:t>
          </a:r>
          <a:endParaRPr lang="fr-FR" sz="2000" dirty="0"/>
        </a:p>
      </dgm:t>
    </dgm:pt>
    <dgm:pt modelId="{A0BFD3BC-9BC8-4595-89DF-DE804F65FFF5}" type="parTrans" cxnId="{60EBAD86-CDD3-469F-9302-2F023160E74F}">
      <dgm:prSet/>
      <dgm:spPr/>
      <dgm:t>
        <a:bodyPr/>
        <a:lstStyle/>
        <a:p>
          <a:endParaRPr lang="fr-FR"/>
        </a:p>
      </dgm:t>
    </dgm:pt>
    <dgm:pt modelId="{0C8B6505-179C-41D1-BB68-841A49E13997}" type="sibTrans" cxnId="{60EBAD86-CDD3-469F-9302-2F023160E74F}">
      <dgm:prSet/>
      <dgm:spPr/>
      <dgm:t>
        <a:bodyPr/>
        <a:lstStyle/>
        <a:p>
          <a:endParaRPr lang="fr-FR"/>
        </a:p>
      </dgm:t>
    </dgm:pt>
    <dgm:pt modelId="{3F8AD355-BB4E-447C-B19E-183354ABC89E}">
      <dgm:prSet phldrT="[Texte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>
            <a:spcBef>
              <a:spcPts val="300"/>
            </a:spcBef>
            <a:spcAft>
              <a:spcPct val="35000"/>
            </a:spcAft>
          </a:pPr>
          <a:endParaRPr lang="fr-CA" sz="2200" b="0" dirty="0" smtClean="0"/>
        </a:p>
        <a:p>
          <a:pPr>
            <a:spcBef>
              <a:spcPts val="300"/>
            </a:spcBef>
            <a:spcAft>
              <a:spcPct val="35000"/>
            </a:spcAft>
          </a:pPr>
          <a:endParaRPr lang="fr-CA" sz="2200" b="1" dirty="0" smtClean="0"/>
        </a:p>
        <a:p>
          <a:pPr>
            <a:spcBef>
              <a:spcPts val="300"/>
            </a:spcBef>
            <a:spcAft>
              <a:spcPts val="1200"/>
            </a:spcAft>
          </a:pPr>
          <a:r>
            <a:rPr lang="fr-CA" sz="2200" b="1" dirty="0" smtClean="0"/>
            <a:t>Bilan hydrique pré-post nul pour les pluies de 11, 19 et 29 mm</a:t>
          </a:r>
        </a:p>
        <a:p>
          <a:pPr>
            <a:spcBef>
              <a:spcPts val="300"/>
            </a:spcBef>
            <a:spcAft>
              <a:spcPct val="35000"/>
            </a:spcAft>
          </a:pPr>
          <a:r>
            <a:rPr lang="fr-CA" sz="2000" b="0" dirty="0" smtClean="0"/>
            <a:t>Imperméabilité max. de 50% pour les conditions de </a:t>
          </a:r>
          <a:r>
            <a:rPr lang="fr-CA" sz="2000" b="0" dirty="0" err="1" smtClean="0"/>
            <a:t>prédéveloppement</a:t>
          </a:r>
          <a:endParaRPr lang="fr-CA" sz="2000" b="0" dirty="0" smtClean="0"/>
        </a:p>
        <a:p>
          <a:pPr>
            <a:spcBef>
              <a:spcPts val="300"/>
            </a:spcBef>
            <a:spcAft>
              <a:spcPct val="35000"/>
            </a:spcAft>
          </a:pPr>
          <a:endParaRPr lang="fr-CA" sz="2200" b="0" baseline="30000" dirty="0" smtClean="0"/>
        </a:p>
        <a:p>
          <a:pPr>
            <a:spcBef>
              <a:spcPts val="300"/>
            </a:spcBef>
            <a:spcAft>
              <a:spcPct val="35000"/>
            </a:spcAft>
          </a:pPr>
          <a:endParaRPr lang="fr-FR" sz="2400" baseline="30000" dirty="0"/>
        </a:p>
      </dgm:t>
    </dgm:pt>
    <dgm:pt modelId="{9E45B033-CCD4-4767-B876-7810D0E08BF0}" type="sibTrans" cxnId="{C3724891-D1E6-4BDF-88DF-2BB01CAFBA0A}">
      <dgm:prSet/>
      <dgm:spPr/>
      <dgm:t>
        <a:bodyPr/>
        <a:lstStyle/>
        <a:p>
          <a:endParaRPr lang="fr-FR"/>
        </a:p>
      </dgm:t>
    </dgm:pt>
    <dgm:pt modelId="{998E6EA1-D376-4498-B76C-1183AEFE43F4}" type="parTrans" cxnId="{C3724891-D1E6-4BDF-88DF-2BB01CAFBA0A}">
      <dgm:prSet/>
      <dgm:spPr/>
      <dgm:t>
        <a:bodyPr/>
        <a:lstStyle/>
        <a:p>
          <a:endParaRPr lang="fr-FR"/>
        </a:p>
      </dgm:t>
    </dgm:pt>
    <dgm:pt modelId="{820916CF-77AA-4C2A-8537-5C810934B698}" type="pres">
      <dgm:prSet presAssocID="{1936B67A-9A32-484F-BAE7-221E0EB8DD6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A76C760-3D51-4D22-9C8E-02B37E74770C}" type="pres">
      <dgm:prSet presAssocID="{13D8471B-4D86-47CD-901A-2A7D51D9FC92}" presName="root" presStyleCnt="0">
        <dgm:presLayoutVars>
          <dgm:chMax/>
          <dgm:chPref val="4"/>
        </dgm:presLayoutVars>
      </dgm:prSet>
      <dgm:spPr/>
    </dgm:pt>
    <dgm:pt modelId="{E7475485-B6D3-4E68-B21D-38DC56D1C01D}" type="pres">
      <dgm:prSet presAssocID="{13D8471B-4D86-47CD-901A-2A7D51D9FC92}" presName="rootComposite" presStyleCnt="0">
        <dgm:presLayoutVars/>
      </dgm:prSet>
      <dgm:spPr/>
    </dgm:pt>
    <dgm:pt modelId="{309E1789-3A0B-4E40-8B1D-7F8842C8D5CD}" type="pres">
      <dgm:prSet presAssocID="{13D8471B-4D86-47CD-901A-2A7D51D9FC92}" presName="rootText" presStyleLbl="node0" presStyleIdx="0" presStyleCnt="1" custScaleY="130666">
        <dgm:presLayoutVars>
          <dgm:chMax/>
          <dgm:chPref val="4"/>
        </dgm:presLayoutVars>
      </dgm:prSet>
      <dgm:spPr/>
      <dgm:t>
        <a:bodyPr/>
        <a:lstStyle/>
        <a:p>
          <a:endParaRPr lang="fr-FR"/>
        </a:p>
      </dgm:t>
    </dgm:pt>
    <dgm:pt modelId="{26E372B7-86FA-4077-8B9D-DFEA3391DB2E}" type="pres">
      <dgm:prSet presAssocID="{13D8471B-4D86-47CD-901A-2A7D51D9FC92}" presName="childShape" presStyleCnt="0">
        <dgm:presLayoutVars>
          <dgm:chMax val="0"/>
          <dgm:chPref val="0"/>
        </dgm:presLayoutVars>
      </dgm:prSet>
      <dgm:spPr/>
    </dgm:pt>
    <dgm:pt modelId="{B9391A0E-34E8-4C32-827A-CD3499B638EE}" type="pres">
      <dgm:prSet presAssocID="{3F8AD355-BB4E-447C-B19E-183354ABC89E}" presName="childComposite" presStyleCnt="0">
        <dgm:presLayoutVars>
          <dgm:chMax val="0"/>
          <dgm:chPref val="0"/>
        </dgm:presLayoutVars>
      </dgm:prSet>
      <dgm:spPr/>
    </dgm:pt>
    <dgm:pt modelId="{82DD3A5D-B0BC-4ED7-86F1-55514C785AF1}" type="pres">
      <dgm:prSet presAssocID="{3F8AD355-BB4E-447C-B19E-183354ABC89E}" presName="Image" presStyleLbl="node1" presStyleIdx="0" presStyleCnt="1" custScaleX="104464" custScaleY="138869" custLinFactNeighborX="-3628" custLinFactNeighborY="-91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0B51AC7-C7F7-4AF1-9727-CC95990C6D3B}" type="pres">
      <dgm:prSet presAssocID="{3F8AD355-BB4E-447C-B19E-183354ABC89E}" presName="childText" presStyleLbl="lnNode1" presStyleIdx="0" presStyleCnt="1" custScaleY="147273" custLinFactNeighborX="-228" custLinFactNeighborY="-10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EA01B1B-95FA-4A74-888F-CEDA98E455FA}" type="presOf" srcId="{1936B67A-9A32-484F-BAE7-221E0EB8DD66}" destId="{820916CF-77AA-4C2A-8537-5C810934B698}" srcOrd="0" destOrd="0" presId="urn:microsoft.com/office/officeart/2008/layout/PictureAccentList"/>
    <dgm:cxn modelId="{C3724891-D1E6-4BDF-88DF-2BB01CAFBA0A}" srcId="{13D8471B-4D86-47CD-901A-2A7D51D9FC92}" destId="{3F8AD355-BB4E-447C-B19E-183354ABC89E}" srcOrd="0" destOrd="0" parTransId="{998E6EA1-D376-4498-B76C-1183AEFE43F4}" sibTransId="{9E45B033-CCD4-4767-B876-7810D0E08BF0}"/>
    <dgm:cxn modelId="{60EBAD86-CDD3-469F-9302-2F023160E74F}" srcId="{1936B67A-9A32-484F-BAE7-221E0EB8DD66}" destId="{13D8471B-4D86-47CD-901A-2A7D51D9FC92}" srcOrd="0" destOrd="0" parTransId="{A0BFD3BC-9BC8-4595-89DF-DE804F65FFF5}" sibTransId="{0C8B6505-179C-41D1-BB68-841A49E13997}"/>
    <dgm:cxn modelId="{ECD5DE31-BDE6-42F5-9CE4-5D6F2C5053C4}" type="presOf" srcId="{13D8471B-4D86-47CD-901A-2A7D51D9FC92}" destId="{309E1789-3A0B-4E40-8B1D-7F8842C8D5CD}" srcOrd="0" destOrd="0" presId="urn:microsoft.com/office/officeart/2008/layout/PictureAccentList"/>
    <dgm:cxn modelId="{9B66175A-C41F-48DA-9303-D47FCF8C9FBF}" type="presOf" srcId="{3F8AD355-BB4E-447C-B19E-183354ABC89E}" destId="{80B51AC7-C7F7-4AF1-9727-CC95990C6D3B}" srcOrd="0" destOrd="0" presId="urn:microsoft.com/office/officeart/2008/layout/PictureAccentList"/>
    <dgm:cxn modelId="{8EDE02DA-801C-48E8-BA6F-09BE62A39C8F}" type="presParOf" srcId="{820916CF-77AA-4C2A-8537-5C810934B698}" destId="{3A76C760-3D51-4D22-9C8E-02B37E74770C}" srcOrd="0" destOrd="0" presId="urn:microsoft.com/office/officeart/2008/layout/PictureAccentList"/>
    <dgm:cxn modelId="{B9F16777-0F2D-45B5-A426-63CB935DBCF7}" type="presParOf" srcId="{3A76C760-3D51-4D22-9C8E-02B37E74770C}" destId="{E7475485-B6D3-4E68-B21D-38DC56D1C01D}" srcOrd="0" destOrd="0" presId="urn:microsoft.com/office/officeart/2008/layout/PictureAccentList"/>
    <dgm:cxn modelId="{259C4AA1-16DA-4DF9-862C-FD752F87968A}" type="presParOf" srcId="{E7475485-B6D3-4E68-B21D-38DC56D1C01D}" destId="{309E1789-3A0B-4E40-8B1D-7F8842C8D5CD}" srcOrd="0" destOrd="0" presId="urn:microsoft.com/office/officeart/2008/layout/PictureAccentList"/>
    <dgm:cxn modelId="{F842BA46-6341-4A8E-8B2E-60BE2601BEEA}" type="presParOf" srcId="{3A76C760-3D51-4D22-9C8E-02B37E74770C}" destId="{26E372B7-86FA-4077-8B9D-DFEA3391DB2E}" srcOrd="1" destOrd="0" presId="urn:microsoft.com/office/officeart/2008/layout/PictureAccentList"/>
    <dgm:cxn modelId="{F153D295-DCC6-4578-99AC-8E885B2511A2}" type="presParOf" srcId="{26E372B7-86FA-4077-8B9D-DFEA3391DB2E}" destId="{B9391A0E-34E8-4C32-827A-CD3499B638EE}" srcOrd="0" destOrd="0" presId="urn:microsoft.com/office/officeart/2008/layout/PictureAccentList"/>
    <dgm:cxn modelId="{C75E4437-ABC8-4C48-B115-526F658326A5}" type="presParOf" srcId="{B9391A0E-34E8-4C32-827A-CD3499B638EE}" destId="{82DD3A5D-B0BC-4ED7-86F1-55514C785AF1}" srcOrd="0" destOrd="0" presId="urn:microsoft.com/office/officeart/2008/layout/PictureAccentList"/>
    <dgm:cxn modelId="{0A4921D7-DDE8-43B4-AF19-3767CFBE4B77}" type="presParOf" srcId="{B9391A0E-34E8-4C32-827A-CD3499B638EE}" destId="{80B51AC7-C7F7-4AF1-9727-CC95990C6D3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36B67A-9A32-484F-BAE7-221E0EB8DD66}" type="doc">
      <dgm:prSet loTypeId="urn:microsoft.com/office/officeart/2008/layout/PictureAccent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13D8471B-4D86-47CD-901A-2A7D51D9FC92}">
      <dgm:prSet phldrT="[Texte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fr-CA" sz="3300" dirty="0" smtClean="0"/>
            <a:t>3 et 4- Voies publiques</a:t>
          </a:r>
        </a:p>
        <a:p>
          <a:pPr>
            <a:spcAft>
              <a:spcPct val="35000"/>
            </a:spcAft>
          </a:pPr>
          <a:r>
            <a:rPr lang="fr-CA" sz="3300" dirty="0" smtClean="0"/>
            <a:t> </a:t>
          </a:r>
          <a:r>
            <a:rPr lang="fr-CA" sz="2000" dirty="0" smtClean="0"/>
            <a:t>(ville de Montréal seulement)</a:t>
          </a:r>
          <a:endParaRPr lang="fr-FR" sz="2000" dirty="0"/>
        </a:p>
      </dgm:t>
    </dgm:pt>
    <dgm:pt modelId="{A0BFD3BC-9BC8-4595-89DF-DE804F65FFF5}" type="parTrans" cxnId="{60EBAD86-CDD3-469F-9302-2F023160E74F}">
      <dgm:prSet/>
      <dgm:spPr/>
      <dgm:t>
        <a:bodyPr/>
        <a:lstStyle/>
        <a:p>
          <a:endParaRPr lang="fr-FR"/>
        </a:p>
      </dgm:t>
    </dgm:pt>
    <dgm:pt modelId="{0C8B6505-179C-41D1-BB68-841A49E13997}" type="sibTrans" cxnId="{60EBAD86-CDD3-469F-9302-2F023160E74F}">
      <dgm:prSet/>
      <dgm:spPr/>
      <dgm:t>
        <a:bodyPr/>
        <a:lstStyle/>
        <a:p>
          <a:endParaRPr lang="fr-FR"/>
        </a:p>
      </dgm:t>
    </dgm:pt>
    <dgm:pt modelId="{3F8AD355-BB4E-447C-B19E-183354ABC89E}">
      <dgm:prSet phldrT="[Texte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>
            <a:spcBef>
              <a:spcPts val="300"/>
            </a:spcBef>
          </a:pPr>
          <a:r>
            <a:rPr lang="fr-CA" sz="2200" b="1" dirty="0" smtClean="0"/>
            <a:t>Reconstruction de voirie avec travaux sur les réseaux d’égouts </a:t>
          </a:r>
          <a:endParaRPr lang="fr-CA" sz="2200" b="1" baseline="30000" dirty="0" smtClean="0"/>
        </a:p>
        <a:p>
          <a:pPr>
            <a:spcBef>
              <a:spcPct val="0"/>
            </a:spcBef>
          </a:pPr>
          <a:r>
            <a:rPr lang="fr-CA" sz="2400" baseline="30000" dirty="0" smtClean="0"/>
            <a:t>Bilan pré-post nul</a:t>
          </a:r>
          <a:endParaRPr lang="fr-FR" sz="2400" baseline="30000" dirty="0"/>
        </a:p>
      </dgm:t>
    </dgm:pt>
    <dgm:pt modelId="{998E6EA1-D376-4498-B76C-1183AEFE43F4}" type="parTrans" cxnId="{C3724891-D1E6-4BDF-88DF-2BB01CAFBA0A}">
      <dgm:prSet/>
      <dgm:spPr/>
      <dgm:t>
        <a:bodyPr/>
        <a:lstStyle/>
        <a:p>
          <a:endParaRPr lang="fr-FR"/>
        </a:p>
      </dgm:t>
    </dgm:pt>
    <dgm:pt modelId="{9E45B033-CCD4-4767-B876-7810D0E08BF0}" type="sibTrans" cxnId="{C3724891-D1E6-4BDF-88DF-2BB01CAFBA0A}">
      <dgm:prSet/>
      <dgm:spPr/>
      <dgm:t>
        <a:bodyPr/>
        <a:lstStyle/>
        <a:p>
          <a:endParaRPr lang="fr-FR"/>
        </a:p>
      </dgm:t>
    </dgm:pt>
    <dgm:pt modelId="{ECA49766-CDD0-4271-8FC6-EAFC9AEC886D}">
      <dgm:prSet phldrT="[Texte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fr-CA" sz="2200" b="1" dirty="0" smtClean="0"/>
            <a:t>Réaménagement de voirie sans travaux d’égout</a:t>
          </a:r>
          <a:endParaRPr lang="fr-CA" sz="2200" b="1" baseline="30000" dirty="0" smtClean="0"/>
        </a:p>
        <a:p>
          <a:r>
            <a:rPr lang="fr-CA" sz="2000" baseline="30000" dirty="0" smtClean="0"/>
            <a:t>Objectif en évaluation : captation d’une lame d’eau d’au moins 5 mm d’un évènement de pluie tombant sur la rue</a:t>
          </a:r>
          <a:endParaRPr lang="fr-FR" sz="2000" dirty="0"/>
        </a:p>
      </dgm:t>
    </dgm:pt>
    <dgm:pt modelId="{3CCB2DDB-E65E-4E06-A4D6-162726B512C9}" type="parTrans" cxnId="{4651965C-27DC-4BA9-8599-F30989A3CB16}">
      <dgm:prSet/>
      <dgm:spPr/>
      <dgm:t>
        <a:bodyPr/>
        <a:lstStyle/>
        <a:p>
          <a:endParaRPr lang="fr-FR"/>
        </a:p>
      </dgm:t>
    </dgm:pt>
    <dgm:pt modelId="{41158D6B-CADE-4913-B907-D42599B18B3F}" type="sibTrans" cxnId="{4651965C-27DC-4BA9-8599-F30989A3CB16}">
      <dgm:prSet/>
      <dgm:spPr/>
      <dgm:t>
        <a:bodyPr/>
        <a:lstStyle/>
        <a:p>
          <a:endParaRPr lang="fr-FR"/>
        </a:p>
      </dgm:t>
    </dgm:pt>
    <dgm:pt modelId="{820916CF-77AA-4C2A-8537-5C810934B698}" type="pres">
      <dgm:prSet presAssocID="{1936B67A-9A32-484F-BAE7-221E0EB8DD6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A76C760-3D51-4D22-9C8E-02B37E74770C}" type="pres">
      <dgm:prSet presAssocID="{13D8471B-4D86-47CD-901A-2A7D51D9FC92}" presName="root" presStyleCnt="0">
        <dgm:presLayoutVars>
          <dgm:chMax/>
          <dgm:chPref val="4"/>
        </dgm:presLayoutVars>
      </dgm:prSet>
      <dgm:spPr/>
    </dgm:pt>
    <dgm:pt modelId="{E7475485-B6D3-4E68-B21D-38DC56D1C01D}" type="pres">
      <dgm:prSet presAssocID="{13D8471B-4D86-47CD-901A-2A7D51D9FC92}" presName="rootComposite" presStyleCnt="0">
        <dgm:presLayoutVars/>
      </dgm:prSet>
      <dgm:spPr/>
    </dgm:pt>
    <dgm:pt modelId="{309E1789-3A0B-4E40-8B1D-7F8842C8D5CD}" type="pres">
      <dgm:prSet presAssocID="{13D8471B-4D86-47CD-901A-2A7D51D9FC9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fr-FR"/>
        </a:p>
      </dgm:t>
    </dgm:pt>
    <dgm:pt modelId="{26E372B7-86FA-4077-8B9D-DFEA3391DB2E}" type="pres">
      <dgm:prSet presAssocID="{13D8471B-4D86-47CD-901A-2A7D51D9FC92}" presName="childShape" presStyleCnt="0">
        <dgm:presLayoutVars>
          <dgm:chMax val="0"/>
          <dgm:chPref val="0"/>
        </dgm:presLayoutVars>
      </dgm:prSet>
      <dgm:spPr/>
    </dgm:pt>
    <dgm:pt modelId="{B9391A0E-34E8-4C32-827A-CD3499B638EE}" type="pres">
      <dgm:prSet presAssocID="{3F8AD355-BB4E-447C-B19E-183354ABC89E}" presName="childComposite" presStyleCnt="0">
        <dgm:presLayoutVars>
          <dgm:chMax val="0"/>
          <dgm:chPref val="0"/>
        </dgm:presLayoutVars>
      </dgm:prSet>
      <dgm:spPr/>
    </dgm:pt>
    <dgm:pt modelId="{82DD3A5D-B0BC-4ED7-86F1-55514C785AF1}" type="pres">
      <dgm:prSet presAssocID="{3F8AD355-BB4E-447C-B19E-183354ABC89E}" presName="Image" presStyleLbl="node1" presStyleIdx="0" presStyleCnt="2" custLinFactNeighborX="-1908" custLinFactNeighborY="14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0B51AC7-C7F7-4AF1-9727-CC95990C6D3B}" type="pres">
      <dgm:prSet presAssocID="{3F8AD355-BB4E-447C-B19E-183354ABC89E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4624C5-A8B7-4B16-AAD4-34407FD2912A}" type="pres">
      <dgm:prSet presAssocID="{ECA49766-CDD0-4271-8FC6-EAFC9AEC886D}" presName="childComposite" presStyleCnt="0">
        <dgm:presLayoutVars>
          <dgm:chMax val="0"/>
          <dgm:chPref val="0"/>
        </dgm:presLayoutVars>
      </dgm:prSet>
      <dgm:spPr/>
    </dgm:pt>
    <dgm:pt modelId="{407BA6B6-961A-44A2-A9E0-7A7BB65B6F6E}" type="pres">
      <dgm:prSet presAssocID="{ECA49766-CDD0-4271-8FC6-EAFC9AEC886D}" presName="Image" presStyleLbl="node1" presStyleIdx="1" presStyleCnt="2" custScaleY="110283" custLinFactNeighborX="1544" custLinFactNeighborY="360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4ED6F21-119C-4486-9748-20F94A2057F6}" type="pres">
      <dgm:prSet presAssocID="{ECA49766-CDD0-4271-8FC6-EAFC9AEC886D}" presName="childText" presStyleLbl="lnNode1" presStyleIdx="1" presStyleCnt="2" custScaleY="1174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0B16AA5-B7A5-4E3F-97EE-EB30D1761531}" type="presOf" srcId="{1936B67A-9A32-484F-BAE7-221E0EB8DD66}" destId="{820916CF-77AA-4C2A-8537-5C810934B698}" srcOrd="0" destOrd="0" presId="urn:microsoft.com/office/officeart/2008/layout/PictureAccentList"/>
    <dgm:cxn modelId="{3578BEE4-8265-4C83-8942-8DF7373F7175}" type="presOf" srcId="{3F8AD355-BB4E-447C-B19E-183354ABC89E}" destId="{80B51AC7-C7F7-4AF1-9727-CC95990C6D3B}" srcOrd="0" destOrd="0" presId="urn:microsoft.com/office/officeart/2008/layout/PictureAccentList"/>
    <dgm:cxn modelId="{C3724891-D1E6-4BDF-88DF-2BB01CAFBA0A}" srcId="{13D8471B-4D86-47CD-901A-2A7D51D9FC92}" destId="{3F8AD355-BB4E-447C-B19E-183354ABC89E}" srcOrd="0" destOrd="0" parTransId="{998E6EA1-D376-4498-B76C-1183AEFE43F4}" sibTransId="{9E45B033-CCD4-4767-B876-7810D0E08BF0}"/>
    <dgm:cxn modelId="{4651965C-27DC-4BA9-8599-F30989A3CB16}" srcId="{13D8471B-4D86-47CD-901A-2A7D51D9FC92}" destId="{ECA49766-CDD0-4271-8FC6-EAFC9AEC886D}" srcOrd="1" destOrd="0" parTransId="{3CCB2DDB-E65E-4E06-A4D6-162726B512C9}" sibTransId="{41158D6B-CADE-4913-B907-D42599B18B3F}"/>
    <dgm:cxn modelId="{60EBAD86-CDD3-469F-9302-2F023160E74F}" srcId="{1936B67A-9A32-484F-BAE7-221E0EB8DD66}" destId="{13D8471B-4D86-47CD-901A-2A7D51D9FC92}" srcOrd="0" destOrd="0" parTransId="{A0BFD3BC-9BC8-4595-89DF-DE804F65FFF5}" sibTransId="{0C8B6505-179C-41D1-BB68-841A49E13997}"/>
    <dgm:cxn modelId="{FD4D5BF5-A1F3-457D-B04E-6D0F2E94C4D1}" type="presOf" srcId="{ECA49766-CDD0-4271-8FC6-EAFC9AEC886D}" destId="{64ED6F21-119C-4486-9748-20F94A2057F6}" srcOrd="0" destOrd="0" presId="urn:microsoft.com/office/officeart/2008/layout/PictureAccentList"/>
    <dgm:cxn modelId="{A53D0578-1BDC-49AC-BCE3-43ACF7C3AA11}" type="presOf" srcId="{13D8471B-4D86-47CD-901A-2A7D51D9FC92}" destId="{309E1789-3A0B-4E40-8B1D-7F8842C8D5CD}" srcOrd="0" destOrd="0" presId="urn:microsoft.com/office/officeart/2008/layout/PictureAccentList"/>
    <dgm:cxn modelId="{317FD7C9-14B3-44F9-B02D-8E9254D47ED6}" type="presParOf" srcId="{820916CF-77AA-4C2A-8537-5C810934B698}" destId="{3A76C760-3D51-4D22-9C8E-02B37E74770C}" srcOrd="0" destOrd="0" presId="urn:microsoft.com/office/officeart/2008/layout/PictureAccentList"/>
    <dgm:cxn modelId="{F56EA28A-74D7-4966-A698-077168B0878D}" type="presParOf" srcId="{3A76C760-3D51-4D22-9C8E-02B37E74770C}" destId="{E7475485-B6D3-4E68-B21D-38DC56D1C01D}" srcOrd="0" destOrd="0" presId="urn:microsoft.com/office/officeart/2008/layout/PictureAccentList"/>
    <dgm:cxn modelId="{455259CB-4DFC-4538-A109-7BC2C1ED6EFE}" type="presParOf" srcId="{E7475485-B6D3-4E68-B21D-38DC56D1C01D}" destId="{309E1789-3A0B-4E40-8B1D-7F8842C8D5CD}" srcOrd="0" destOrd="0" presId="urn:microsoft.com/office/officeart/2008/layout/PictureAccentList"/>
    <dgm:cxn modelId="{96C8AF10-1443-4EC0-A66B-C036928777A0}" type="presParOf" srcId="{3A76C760-3D51-4D22-9C8E-02B37E74770C}" destId="{26E372B7-86FA-4077-8B9D-DFEA3391DB2E}" srcOrd="1" destOrd="0" presId="urn:microsoft.com/office/officeart/2008/layout/PictureAccentList"/>
    <dgm:cxn modelId="{58AB429B-9D79-44A3-8175-149E160E0B35}" type="presParOf" srcId="{26E372B7-86FA-4077-8B9D-DFEA3391DB2E}" destId="{B9391A0E-34E8-4C32-827A-CD3499B638EE}" srcOrd="0" destOrd="0" presId="urn:microsoft.com/office/officeart/2008/layout/PictureAccentList"/>
    <dgm:cxn modelId="{1357FF86-8B74-4A3A-AC66-32E266906CA2}" type="presParOf" srcId="{B9391A0E-34E8-4C32-827A-CD3499B638EE}" destId="{82DD3A5D-B0BC-4ED7-86F1-55514C785AF1}" srcOrd="0" destOrd="0" presId="urn:microsoft.com/office/officeart/2008/layout/PictureAccentList"/>
    <dgm:cxn modelId="{A3585C4C-E443-4668-BB65-C1A858F3C1A6}" type="presParOf" srcId="{B9391A0E-34E8-4C32-827A-CD3499B638EE}" destId="{80B51AC7-C7F7-4AF1-9727-CC95990C6D3B}" srcOrd="1" destOrd="0" presId="urn:microsoft.com/office/officeart/2008/layout/PictureAccentList"/>
    <dgm:cxn modelId="{7212F370-AE27-4D97-991A-AA7B70311D30}" type="presParOf" srcId="{26E372B7-86FA-4077-8B9D-DFEA3391DB2E}" destId="{E04624C5-A8B7-4B16-AAD4-34407FD2912A}" srcOrd="1" destOrd="0" presId="urn:microsoft.com/office/officeart/2008/layout/PictureAccentList"/>
    <dgm:cxn modelId="{1D7EFCD6-9AA4-4D60-831C-8911E611AD22}" type="presParOf" srcId="{E04624C5-A8B7-4B16-AAD4-34407FD2912A}" destId="{407BA6B6-961A-44A2-A9E0-7A7BB65B6F6E}" srcOrd="0" destOrd="0" presId="urn:microsoft.com/office/officeart/2008/layout/PictureAccentList"/>
    <dgm:cxn modelId="{58116782-058B-49AF-B55A-5BA8635C1946}" type="presParOf" srcId="{E04624C5-A8B7-4B16-AAD4-34407FD2912A}" destId="{64ED6F21-119C-4486-9748-20F94A2057F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E1789-3A0B-4E40-8B1D-7F8842C8D5CD}">
      <dsp:nvSpPr>
        <dsp:cNvPr id="0" name=""/>
        <dsp:cNvSpPr/>
      </dsp:nvSpPr>
      <dsp:spPr>
        <a:xfrm>
          <a:off x="0" y="381397"/>
          <a:ext cx="7513389" cy="1089706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CA" sz="3300" kern="1200" dirty="0" smtClean="0"/>
            <a:t>1- Lots et espaces verts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300" kern="1200" dirty="0" smtClean="0"/>
            <a:t> </a:t>
          </a:r>
          <a:r>
            <a:rPr lang="fr-CA" sz="2000" kern="1200" dirty="0" smtClean="0"/>
            <a:t>(ville de Montréal seulement)</a:t>
          </a:r>
          <a:endParaRPr lang="fr-FR" sz="2000" kern="1200" dirty="0"/>
        </a:p>
      </dsp:txBody>
      <dsp:txXfrm>
        <a:off x="31916" y="413313"/>
        <a:ext cx="7449557" cy="1025874"/>
      </dsp:txXfrm>
    </dsp:sp>
    <dsp:sp modelId="{82DD3A5D-B0BC-4ED7-86F1-55514C785AF1}">
      <dsp:nvSpPr>
        <dsp:cNvPr id="0" name=""/>
        <dsp:cNvSpPr/>
      </dsp:nvSpPr>
      <dsp:spPr>
        <a:xfrm>
          <a:off x="0" y="1682954"/>
          <a:ext cx="1089706" cy="10897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B51AC7-C7F7-4AF1-9727-CC95990C6D3B}">
      <dsp:nvSpPr>
        <dsp:cNvPr id="0" name=""/>
        <dsp:cNvSpPr/>
      </dsp:nvSpPr>
      <dsp:spPr>
        <a:xfrm>
          <a:off x="1155089" y="1667251"/>
          <a:ext cx="6358299" cy="1089706"/>
        </a:xfrm>
        <a:prstGeom prst="roundRect">
          <a:avLst>
            <a:gd name="adj" fmla="val 16670"/>
          </a:avLst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b="1" kern="1200" dirty="0" smtClean="0"/>
            <a:t>Lots ≥ 1000 m</a:t>
          </a:r>
          <a:r>
            <a:rPr lang="fr-CA" sz="2200" b="1" kern="1200" baseline="30000" dirty="0" smtClean="0"/>
            <a:t>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baseline="30000" dirty="0" smtClean="0"/>
            <a:t>Règlement 20-030 : Gestion in situ d’une lame de 11 mm pour une pluie de 19mm (</a:t>
          </a:r>
          <a:r>
            <a:rPr lang="fr-CA" sz="2400" kern="1200" baseline="30000" dirty="0" err="1" smtClean="0"/>
            <a:t>ref</a:t>
          </a:r>
          <a:r>
            <a:rPr lang="fr-CA" sz="2400" kern="1200" baseline="30000" dirty="0" smtClean="0"/>
            <a:t>: Art 135 et 136)</a:t>
          </a:r>
          <a:endParaRPr lang="fr-FR" sz="2400" kern="1200" baseline="30000" dirty="0"/>
        </a:p>
      </dsp:txBody>
      <dsp:txXfrm>
        <a:off x="1208294" y="1720456"/>
        <a:ext cx="6251889" cy="983296"/>
      </dsp:txXfrm>
    </dsp:sp>
    <dsp:sp modelId="{407BA6B6-961A-44A2-A9E0-7A7BB65B6F6E}">
      <dsp:nvSpPr>
        <dsp:cNvPr id="0" name=""/>
        <dsp:cNvSpPr/>
      </dsp:nvSpPr>
      <dsp:spPr>
        <a:xfrm>
          <a:off x="0" y="2887722"/>
          <a:ext cx="1089706" cy="10897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ED6F21-119C-4486-9748-20F94A2057F6}">
      <dsp:nvSpPr>
        <dsp:cNvPr id="0" name=""/>
        <dsp:cNvSpPr/>
      </dsp:nvSpPr>
      <dsp:spPr>
        <a:xfrm>
          <a:off x="1155089" y="2887722"/>
          <a:ext cx="6358299" cy="1089706"/>
        </a:xfrm>
        <a:prstGeom prst="roundRect">
          <a:avLst>
            <a:gd name="adj" fmla="val 16670"/>
          </a:avLst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b="1" kern="1200" dirty="0" smtClean="0"/>
            <a:t>Lots &lt; 1000 m</a:t>
          </a:r>
          <a:r>
            <a:rPr lang="fr-CA" sz="2200" b="1" kern="1200" baseline="30000" dirty="0" smtClean="0"/>
            <a:t>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baseline="30000" dirty="0" smtClean="0"/>
            <a:t>Règlement 20-030 : Les eaux des toits en pente doivent être dirigées vars les espaces verts adjacents au bâtiment</a:t>
          </a:r>
          <a:endParaRPr lang="fr-FR" sz="2000" kern="1200" dirty="0"/>
        </a:p>
      </dsp:txBody>
      <dsp:txXfrm>
        <a:off x="1208294" y="2940927"/>
        <a:ext cx="6251889" cy="983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E1789-3A0B-4E40-8B1D-7F8842C8D5CD}">
      <dsp:nvSpPr>
        <dsp:cNvPr id="0" name=""/>
        <dsp:cNvSpPr/>
      </dsp:nvSpPr>
      <dsp:spPr>
        <a:xfrm>
          <a:off x="14230" y="573278"/>
          <a:ext cx="7257474" cy="1418314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CA" sz="3200" kern="1200" dirty="0" smtClean="0"/>
            <a:t>2- Développement urbain ou redéveloppement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300" kern="1200" dirty="0" smtClean="0"/>
            <a:t> </a:t>
          </a:r>
          <a:r>
            <a:rPr lang="fr-CA" sz="2000" kern="1200" dirty="0" smtClean="0"/>
            <a:t>(ville de Montréal seulement)</a:t>
          </a:r>
          <a:endParaRPr lang="fr-FR" sz="2000" kern="1200" dirty="0"/>
        </a:p>
      </dsp:txBody>
      <dsp:txXfrm>
        <a:off x="55771" y="614819"/>
        <a:ext cx="7174392" cy="1335232"/>
      </dsp:txXfrm>
    </dsp:sp>
    <dsp:sp modelId="{82DD3A5D-B0BC-4ED7-86F1-55514C785AF1}">
      <dsp:nvSpPr>
        <dsp:cNvPr id="0" name=""/>
        <dsp:cNvSpPr/>
      </dsp:nvSpPr>
      <dsp:spPr>
        <a:xfrm>
          <a:off x="0" y="2133417"/>
          <a:ext cx="1133904" cy="150735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B51AC7-C7F7-4AF1-9727-CC95990C6D3B}">
      <dsp:nvSpPr>
        <dsp:cNvPr id="0" name=""/>
        <dsp:cNvSpPr/>
      </dsp:nvSpPr>
      <dsp:spPr>
        <a:xfrm>
          <a:off x="1162997" y="2071568"/>
          <a:ext cx="6106897" cy="1598574"/>
        </a:xfrm>
        <a:prstGeom prst="roundRect">
          <a:avLst>
            <a:gd name="adj" fmla="val 16670"/>
          </a:avLst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2200" b="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fr-CA" sz="2200" b="1" kern="1200" dirty="0" smtClean="0"/>
            <a:t>Bilan hydrique pré-post nul pour les pluies de 11, 19 et 29 mm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b="0" kern="1200" dirty="0" smtClean="0"/>
            <a:t>Imperméabilité max. de 50% pour les conditions de </a:t>
          </a:r>
          <a:r>
            <a:rPr lang="fr-CA" sz="2000" b="0" kern="1200" dirty="0" err="1" smtClean="0"/>
            <a:t>prédéveloppement</a:t>
          </a:r>
          <a:endParaRPr lang="fr-CA" sz="2000" b="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2200" b="0" kern="1200" baseline="300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baseline="30000" dirty="0"/>
        </a:p>
      </dsp:txBody>
      <dsp:txXfrm>
        <a:off x="1241047" y="2149618"/>
        <a:ext cx="5950797" cy="1442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E1789-3A0B-4E40-8B1D-7F8842C8D5CD}">
      <dsp:nvSpPr>
        <dsp:cNvPr id="0" name=""/>
        <dsp:cNvSpPr/>
      </dsp:nvSpPr>
      <dsp:spPr>
        <a:xfrm>
          <a:off x="0" y="286097"/>
          <a:ext cx="7513389" cy="1089706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CA" sz="3300" kern="1200" dirty="0" smtClean="0"/>
            <a:t>3 et 4- Voies publiques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300" kern="1200" dirty="0" smtClean="0"/>
            <a:t> </a:t>
          </a:r>
          <a:r>
            <a:rPr lang="fr-CA" sz="2000" kern="1200" dirty="0" smtClean="0"/>
            <a:t>(ville de Montréal seulement)</a:t>
          </a:r>
          <a:endParaRPr lang="fr-FR" sz="2000" kern="1200" dirty="0"/>
        </a:p>
      </dsp:txBody>
      <dsp:txXfrm>
        <a:off x="31916" y="318013"/>
        <a:ext cx="7449557" cy="1025874"/>
      </dsp:txXfrm>
    </dsp:sp>
    <dsp:sp modelId="{82DD3A5D-B0BC-4ED7-86F1-55514C785AF1}">
      <dsp:nvSpPr>
        <dsp:cNvPr id="0" name=""/>
        <dsp:cNvSpPr/>
      </dsp:nvSpPr>
      <dsp:spPr>
        <a:xfrm>
          <a:off x="0" y="1587653"/>
          <a:ext cx="1089706" cy="10897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B51AC7-C7F7-4AF1-9727-CC95990C6D3B}">
      <dsp:nvSpPr>
        <dsp:cNvPr id="0" name=""/>
        <dsp:cNvSpPr/>
      </dsp:nvSpPr>
      <dsp:spPr>
        <a:xfrm>
          <a:off x="1155089" y="1571951"/>
          <a:ext cx="6358299" cy="1089706"/>
        </a:xfrm>
        <a:prstGeom prst="roundRect">
          <a:avLst>
            <a:gd name="adj" fmla="val 16670"/>
          </a:avLst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b="1" kern="1200" dirty="0" smtClean="0"/>
            <a:t>Reconstruction de voirie avec travaux sur les réseaux d’égouts </a:t>
          </a:r>
          <a:endParaRPr lang="fr-CA" sz="2200" b="1" kern="1200" baseline="300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400" kern="1200" baseline="30000" dirty="0" smtClean="0"/>
            <a:t>Bilan pré-post nul</a:t>
          </a:r>
          <a:endParaRPr lang="fr-FR" sz="2400" kern="1200" baseline="30000" dirty="0"/>
        </a:p>
      </dsp:txBody>
      <dsp:txXfrm>
        <a:off x="1208294" y="1625156"/>
        <a:ext cx="6251889" cy="983296"/>
      </dsp:txXfrm>
    </dsp:sp>
    <dsp:sp modelId="{407BA6B6-961A-44A2-A9E0-7A7BB65B6F6E}">
      <dsp:nvSpPr>
        <dsp:cNvPr id="0" name=""/>
        <dsp:cNvSpPr/>
      </dsp:nvSpPr>
      <dsp:spPr>
        <a:xfrm>
          <a:off x="16825" y="2870968"/>
          <a:ext cx="1089706" cy="120176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ED6F21-119C-4486-9748-20F94A2057F6}">
      <dsp:nvSpPr>
        <dsp:cNvPr id="0" name=""/>
        <dsp:cNvSpPr/>
      </dsp:nvSpPr>
      <dsp:spPr>
        <a:xfrm>
          <a:off x="1155089" y="2792422"/>
          <a:ext cx="6358299" cy="1280307"/>
        </a:xfrm>
        <a:prstGeom prst="roundRect">
          <a:avLst>
            <a:gd name="adj" fmla="val 16670"/>
          </a:avLst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200" b="1" kern="1200" dirty="0" smtClean="0"/>
            <a:t>Réaménagement de voirie sans travaux d’égout</a:t>
          </a:r>
          <a:endParaRPr lang="fr-CA" sz="2200" b="1" kern="1200" baseline="300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2000" kern="1200" baseline="30000" dirty="0" smtClean="0"/>
            <a:t>Objectif en évaluation : captation d’une lame d’eau d’au moins 5 mm d’un évènement de pluie tombant sur la rue</a:t>
          </a:r>
          <a:endParaRPr lang="fr-FR" sz="2000" kern="1200" dirty="0"/>
        </a:p>
      </dsp:txBody>
      <dsp:txXfrm>
        <a:off x="1217600" y="2854933"/>
        <a:ext cx="6233277" cy="1155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95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dirty="0" smtClean="0"/>
              <a:t>Alain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0174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smtClean="0"/>
              <a:t>Alain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smtClean="0"/>
              <a:t>1- en réseau séparatif : blocage enlevé par rapport à la situation avec le Ministère grâce à l'exclusion de l’ajout d’eaux usées 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 smtClean="0"/>
              <a:t>2- en réseau unitaire : procédure simplifiée grâce aux gains collectifs issus de la réhabilitation des réseaux (économie eau potable, contrôle</a:t>
            </a:r>
            <a:r>
              <a:rPr lang="fr-FR" baseline="0" dirty="0" smtClean="0"/>
              <a:t> des fuites, réhabilitation réseau)</a:t>
            </a:r>
            <a:endParaRPr lang="fr-FR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447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dirty="0" smtClean="0"/>
              <a:t>Alain</a:t>
            </a:r>
            <a:endParaRPr dirty="0"/>
          </a:p>
        </p:txBody>
      </p:sp>
      <p:sp>
        <p:nvSpPr>
          <p:cNvPr id="283" name="Google Shape;283;p2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123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dirty="0" smtClean="0"/>
              <a:t>Alain</a:t>
            </a:r>
            <a:endParaRPr dirty="0"/>
          </a:p>
        </p:txBody>
      </p:sp>
      <p:sp>
        <p:nvSpPr>
          <p:cNvPr id="283" name="Google Shape;283;p2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317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dirty="0" smtClean="0"/>
              <a:t>Alain</a:t>
            </a:r>
            <a:endParaRPr dirty="0"/>
          </a:p>
        </p:txBody>
      </p:sp>
      <p:sp>
        <p:nvSpPr>
          <p:cNvPr id="283" name="Google Shape;283;p2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270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Emilie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fr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0096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Emilie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fr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149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Emilie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fr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209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Alain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E7C0-D652-494E-98CD-49698390DA79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679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 smtClean="0"/>
              <a:t>Alain</a:t>
            </a:r>
          </a:p>
          <a:p>
            <a:r>
              <a:rPr lang="fr-CA" baseline="0" dirty="0" smtClean="0"/>
              <a:t>Proposition :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fr-FR" altLang="fr-FR" b="1" u="sng" dirty="0" smtClean="0">
                <a:solidFill>
                  <a:srgbClr val="FFC000"/>
                </a:solidFill>
              </a:rPr>
              <a:t>Position ministérielle </a:t>
            </a:r>
            <a:r>
              <a:rPr lang="fr-FR" altLang="fr-FR" b="1" dirty="0" smtClean="0">
                <a:solidFill>
                  <a:srgbClr val="00B0F0"/>
                </a:solidFill>
              </a:rPr>
              <a:t>sur l’application des normes pancanadiennes de débordement des réseaux d’égout municipaux </a:t>
            </a:r>
            <a:endParaRPr lang="fr-CA" altLang="fr-FR" b="1" dirty="0" smtClean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"/>
              <a:defRPr/>
            </a:pPr>
            <a:r>
              <a:rPr lang="fr-FR" altLang="fr-FR" dirty="0" smtClean="0"/>
              <a:t>Les débits débordés par les ouvrages de surverse en aval hydraulique de tout projet ne doivent pas être supérieurs aux rejets des conditions antérieures de référence = Statu quo.</a:t>
            </a:r>
            <a:endParaRPr lang="fr-CA" altLang="fr-FR" dirty="0" smtClean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fr-CA" altLang="fr-FR" sz="800" dirty="0" smtClean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fr-FR" altLang="fr-FR" b="1" dirty="0" smtClean="0">
                <a:solidFill>
                  <a:srgbClr val="00B0F0"/>
                </a:solidFill>
              </a:rPr>
              <a:t>Règlement provincial (Article 22 (3) de la LQE)</a:t>
            </a:r>
            <a:endParaRPr lang="fr-CA" altLang="fr-FR" b="1" dirty="0" smtClean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 2" pitchFamily="18" charset="2"/>
              <a:buChar char=""/>
              <a:defRPr/>
            </a:pPr>
            <a:r>
              <a:rPr lang="fr-FR" altLang="fr-FR" dirty="0" smtClean="0"/>
              <a:t>L’installation, la modification ou l’extension d’un système d’égout constitue un déclencheur d’une demande d’autorisation.</a:t>
            </a:r>
            <a:endParaRPr lang="fr-CA" alt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E7C0-D652-494E-98CD-49698390DA79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444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Alain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r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63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dirty="0" err="1" smtClean="0"/>
              <a:t>Emilie</a:t>
            </a:r>
            <a:endParaRPr lang="fr-CA" dirty="0" smtClean="0"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107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CA" dirty="0" err="1" smtClean="0"/>
              <a:t>Emilie</a:t>
            </a:r>
            <a:endParaRPr lang="fr-CA" dirty="0" smtClean="0"/>
          </a:p>
        </p:txBody>
      </p:sp>
      <p:sp>
        <p:nvSpPr>
          <p:cNvPr id="173" name="Google Shape;1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7614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CA" dirty="0" smtClean="0"/>
              <a:t>Emilie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fr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52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smtClean="0"/>
              <a:t>Émilie</a:t>
            </a:r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0719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smtClean="0"/>
              <a:t>Émilie</a:t>
            </a:r>
          </a:p>
        </p:txBody>
      </p:sp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197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Emilie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fr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93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odeleSE_Vague">
  <p:cSld name="5_ModeleSE_Vagu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342900" y="269776"/>
            <a:ext cx="10972800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1"/>
          </p:nvPr>
        </p:nvSpPr>
        <p:spPr>
          <a:xfrm>
            <a:off x="355599" y="721271"/>
            <a:ext cx="10973860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rebuchet MS"/>
              <a:buNone/>
              <a:defRPr sz="3600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2"/>
          </p:nvPr>
        </p:nvSpPr>
        <p:spPr>
          <a:xfrm>
            <a:off x="335361" y="1629742"/>
            <a:ext cx="10973860" cy="417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E87"/>
              </a:buClr>
              <a:buSzPts val="1680"/>
              <a:buFont typeface="Noto Sans Symbols"/>
              <a:buChar char="🖸"/>
              <a:defRPr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E87"/>
              </a:buClr>
              <a:buSzPts val="1400"/>
              <a:buFont typeface="Arial"/>
              <a:buChar char="•"/>
              <a:defRPr sz="2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29"/>
          <p:cNvPicPr preferRelativeResize="0"/>
          <p:nvPr/>
        </p:nvPicPr>
        <p:blipFill rotWithShape="1">
          <a:blip r:embed="rId2">
            <a:alphaModFix/>
          </a:blip>
          <a:srcRect l="674" t="67896" r="9330" b="19687"/>
          <a:stretch/>
        </p:blipFill>
        <p:spPr>
          <a:xfrm>
            <a:off x="0" y="5979942"/>
            <a:ext cx="12192000" cy="71913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9"/>
          <p:cNvSpPr txBox="1">
            <a:spLocks noGrp="1"/>
          </p:cNvSpPr>
          <p:nvPr>
            <p:ph type="ftr" idx="11"/>
          </p:nvPr>
        </p:nvSpPr>
        <p:spPr>
          <a:xfrm>
            <a:off x="-25237" y="649702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9EB4C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4679637" y="649054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70" name="Google Shape;7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051" y="6538913"/>
            <a:ext cx="1538816" cy="27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8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ModeleSE_Vague">
  <p:cSld name="6_ModeleSE_Vagu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 txBox="1">
            <a:spLocks noGrp="1"/>
          </p:cNvSpPr>
          <p:nvPr>
            <p:ph type="title"/>
          </p:nvPr>
        </p:nvSpPr>
        <p:spPr>
          <a:xfrm>
            <a:off x="342900" y="269776"/>
            <a:ext cx="10972800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body" idx="1"/>
          </p:nvPr>
        </p:nvSpPr>
        <p:spPr>
          <a:xfrm>
            <a:off x="355599" y="721271"/>
            <a:ext cx="10973860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rebuchet MS"/>
              <a:buNone/>
              <a:defRPr sz="3600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2"/>
          </p:nvPr>
        </p:nvSpPr>
        <p:spPr>
          <a:xfrm>
            <a:off x="335361" y="1629742"/>
            <a:ext cx="10973860" cy="417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E87"/>
              </a:buClr>
              <a:buSzPts val="1680"/>
              <a:buFont typeface="Noto Sans Symbols"/>
              <a:buChar char="🖸"/>
              <a:defRPr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E87"/>
              </a:buClr>
              <a:buSzPts val="1400"/>
              <a:buFont typeface="Arial"/>
              <a:buChar char="•"/>
              <a:defRPr sz="2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p30"/>
          <p:cNvPicPr preferRelativeResize="0"/>
          <p:nvPr/>
        </p:nvPicPr>
        <p:blipFill rotWithShape="1">
          <a:blip r:embed="rId2">
            <a:alphaModFix/>
          </a:blip>
          <a:srcRect l="674" t="67896" r="9330" b="19687"/>
          <a:stretch/>
        </p:blipFill>
        <p:spPr>
          <a:xfrm>
            <a:off x="0" y="5979942"/>
            <a:ext cx="12192000" cy="71913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-25237" y="649702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9EB4C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4679637" y="649054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78" name="Google Shape;7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051" y="6538913"/>
            <a:ext cx="1538816" cy="27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875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ModeleSE_Va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342900" y="269776"/>
            <a:ext cx="10972800" cy="638944"/>
          </a:xfrm>
        </p:spPr>
        <p:txBody>
          <a:bodyPr anchor="t"/>
          <a:lstStyle>
            <a:lvl1pPr algn="l">
              <a:defRPr sz="4400" cap="all" baseline="0">
                <a:solidFill>
                  <a:srgbClr val="BFBFBF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br>
              <a:rPr lang="fr-FR" dirty="0" smtClean="0"/>
            </a:br>
            <a:endParaRPr lang="fr-CA" dirty="0"/>
          </a:p>
        </p:txBody>
      </p:sp>
      <p:sp>
        <p:nvSpPr>
          <p:cNvPr id="6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355599" y="721271"/>
            <a:ext cx="10973860" cy="719138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BFBFBF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sous-titre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4" hasCustomPrompt="1"/>
          </p:nvPr>
        </p:nvSpPr>
        <p:spPr>
          <a:xfrm>
            <a:off x="335361" y="1629742"/>
            <a:ext cx="10973860" cy="4175522"/>
          </a:xfrm>
        </p:spPr>
        <p:txBody>
          <a:bodyPr>
            <a:normAutofit/>
          </a:bodyPr>
          <a:lstStyle>
            <a:lvl1pPr marL="361950" indent="-361950">
              <a:buClr>
                <a:srgbClr val="073E87"/>
              </a:buClr>
              <a:buSzPct val="70000"/>
              <a:buFont typeface="Wingdings 2" panose="05020102010507070707" pitchFamily="18" charset="2"/>
              <a:buChar char="8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742950" indent="-285750">
              <a:buClr>
                <a:srgbClr val="073E87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dirty="0" smtClean="0"/>
              <a:t>Modifiez le texte</a:t>
            </a:r>
          </a:p>
          <a:p>
            <a:pPr lvl="1"/>
            <a:r>
              <a:rPr lang="fr-FR" dirty="0" smtClean="0"/>
              <a:t>Modifier le texte</a:t>
            </a:r>
          </a:p>
          <a:p>
            <a:pPr lvl="0"/>
            <a:endParaRPr lang="fr-FR" dirty="0" smtClean="0"/>
          </a:p>
        </p:txBody>
      </p:sp>
      <p:pic>
        <p:nvPicPr>
          <p:cNvPr id="7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67896" r="9331" b="19688"/>
          <a:stretch>
            <a:fillRect/>
          </a:stretch>
        </p:blipFill>
        <p:spPr bwMode="auto">
          <a:xfrm>
            <a:off x="0" y="5979942"/>
            <a:ext cx="1219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-25237" y="6497023"/>
            <a:ext cx="3860800" cy="365125"/>
          </a:xfrm>
        </p:spPr>
        <p:txBody>
          <a:bodyPr/>
          <a:lstStyle>
            <a:lvl1pPr algn="l">
              <a:defRPr b="0">
                <a:solidFill>
                  <a:srgbClr val="9EB4CE"/>
                </a:solidFill>
              </a:defRPr>
            </a:lvl1pPr>
          </a:lstStyle>
          <a:p>
            <a:r>
              <a:rPr lang="fr-CA" smtClean="0"/>
              <a:t>SERVICE DE L'EAU</a:t>
            </a:r>
            <a:endParaRPr lang="fr-CA" dirty="0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679637" y="6490540"/>
            <a:ext cx="2844800" cy="365125"/>
          </a:xfrm>
        </p:spPr>
        <p:txBody>
          <a:bodyPr/>
          <a:lstStyle>
            <a:lvl1pPr algn="ctr">
              <a:defRPr>
                <a:solidFill>
                  <a:srgbClr val="9EB4CE"/>
                </a:solidFill>
              </a:defRPr>
            </a:lvl1pPr>
          </a:lstStyle>
          <a:p>
            <a:fld id="{E229A1B4-2274-4446-B7DA-9443E7196671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1" y="6538913"/>
            <a:ext cx="1538816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34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ModeleSE_Va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342900" y="269776"/>
            <a:ext cx="10972800" cy="638944"/>
          </a:xfrm>
        </p:spPr>
        <p:txBody>
          <a:bodyPr anchor="t"/>
          <a:lstStyle>
            <a:lvl1pPr algn="l">
              <a:defRPr sz="4400" cap="all" baseline="0">
                <a:solidFill>
                  <a:srgbClr val="BFBFBF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br>
              <a:rPr lang="fr-FR" dirty="0" smtClean="0"/>
            </a:br>
            <a:endParaRPr lang="fr-CA" dirty="0"/>
          </a:p>
        </p:txBody>
      </p:sp>
      <p:sp>
        <p:nvSpPr>
          <p:cNvPr id="6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355599" y="721271"/>
            <a:ext cx="10973860" cy="719138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BFBFBF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sous-titre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4" hasCustomPrompt="1"/>
          </p:nvPr>
        </p:nvSpPr>
        <p:spPr>
          <a:xfrm>
            <a:off x="335361" y="1629742"/>
            <a:ext cx="10973860" cy="4175522"/>
          </a:xfrm>
        </p:spPr>
        <p:txBody>
          <a:bodyPr>
            <a:normAutofit/>
          </a:bodyPr>
          <a:lstStyle>
            <a:lvl1pPr marL="361950" indent="-361950">
              <a:buClr>
                <a:srgbClr val="073E87"/>
              </a:buClr>
              <a:buSzPct val="70000"/>
              <a:buFont typeface="Wingdings 2" panose="05020102010507070707" pitchFamily="18" charset="2"/>
              <a:buChar char="8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742950" indent="-285750">
              <a:buClr>
                <a:srgbClr val="073E87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dirty="0" smtClean="0"/>
              <a:t>Modifiez le texte</a:t>
            </a:r>
          </a:p>
          <a:p>
            <a:pPr lvl="1"/>
            <a:r>
              <a:rPr lang="fr-FR" dirty="0" smtClean="0"/>
              <a:t>Modifier le texte</a:t>
            </a:r>
          </a:p>
          <a:p>
            <a:pPr lvl="0"/>
            <a:endParaRPr lang="fr-FR" dirty="0" smtClean="0"/>
          </a:p>
        </p:txBody>
      </p:sp>
      <p:pic>
        <p:nvPicPr>
          <p:cNvPr id="7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67896" r="9331" b="19688"/>
          <a:stretch>
            <a:fillRect/>
          </a:stretch>
        </p:blipFill>
        <p:spPr bwMode="auto">
          <a:xfrm>
            <a:off x="0" y="5979942"/>
            <a:ext cx="1219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-25237" y="6497023"/>
            <a:ext cx="3860800" cy="365125"/>
          </a:xfrm>
        </p:spPr>
        <p:txBody>
          <a:bodyPr/>
          <a:lstStyle>
            <a:lvl1pPr algn="l">
              <a:defRPr b="0">
                <a:solidFill>
                  <a:srgbClr val="9EB4CE"/>
                </a:solidFill>
              </a:defRPr>
            </a:lvl1pPr>
          </a:lstStyle>
          <a:p>
            <a:r>
              <a:rPr lang="fr-CA" smtClean="0"/>
              <a:t>SERVICE DE L'EAU</a:t>
            </a:r>
            <a:endParaRPr lang="fr-CA" dirty="0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679637" y="6490540"/>
            <a:ext cx="2844800" cy="365125"/>
          </a:xfrm>
        </p:spPr>
        <p:txBody>
          <a:bodyPr/>
          <a:lstStyle>
            <a:lvl1pPr algn="ctr">
              <a:defRPr>
                <a:solidFill>
                  <a:srgbClr val="9EB4CE"/>
                </a:solidFill>
              </a:defRPr>
            </a:lvl1pPr>
          </a:lstStyle>
          <a:p>
            <a:fld id="{E229A1B4-2274-4446-B7DA-9443E7196671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1" y="6538913"/>
            <a:ext cx="1538816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47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ModeleSE_Va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342900" y="269776"/>
            <a:ext cx="10972800" cy="638944"/>
          </a:xfrm>
        </p:spPr>
        <p:txBody>
          <a:bodyPr anchor="t"/>
          <a:lstStyle>
            <a:lvl1pPr algn="l">
              <a:defRPr sz="4400" cap="all" baseline="0">
                <a:solidFill>
                  <a:srgbClr val="BFBFBF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br>
              <a:rPr lang="fr-FR" dirty="0" smtClean="0"/>
            </a:br>
            <a:endParaRPr lang="fr-CA" dirty="0"/>
          </a:p>
        </p:txBody>
      </p:sp>
      <p:sp>
        <p:nvSpPr>
          <p:cNvPr id="6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355599" y="721271"/>
            <a:ext cx="10973860" cy="719138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BFBFBF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sous-titre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4" hasCustomPrompt="1"/>
          </p:nvPr>
        </p:nvSpPr>
        <p:spPr>
          <a:xfrm>
            <a:off x="335361" y="1629742"/>
            <a:ext cx="10973860" cy="4175522"/>
          </a:xfrm>
        </p:spPr>
        <p:txBody>
          <a:bodyPr>
            <a:normAutofit/>
          </a:bodyPr>
          <a:lstStyle>
            <a:lvl1pPr marL="361950" indent="-361950">
              <a:buClr>
                <a:srgbClr val="073E87"/>
              </a:buClr>
              <a:buSzPct val="70000"/>
              <a:buFont typeface="Wingdings 2" panose="05020102010507070707" pitchFamily="18" charset="2"/>
              <a:buChar char="8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742950" indent="-285750">
              <a:buClr>
                <a:srgbClr val="073E87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dirty="0" smtClean="0"/>
              <a:t>Modifiez le texte</a:t>
            </a:r>
          </a:p>
          <a:p>
            <a:pPr lvl="1"/>
            <a:r>
              <a:rPr lang="fr-FR" dirty="0" smtClean="0"/>
              <a:t>Modifier le texte</a:t>
            </a:r>
          </a:p>
          <a:p>
            <a:pPr lvl="0"/>
            <a:endParaRPr lang="fr-FR" dirty="0" smtClean="0"/>
          </a:p>
        </p:txBody>
      </p:sp>
      <p:pic>
        <p:nvPicPr>
          <p:cNvPr id="7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67896" r="9331" b="19688"/>
          <a:stretch>
            <a:fillRect/>
          </a:stretch>
        </p:blipFill>
        <p:spPr bwMode="auto">
          <a:xfrm>
            <a:off x="0" y="5979942"/>
            <a:ext cx="1219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-25237" y="6497023"/>
            <a:ext cx="3860800" cy="365125"/>
          </a:xfrm>
        </p:spPr>
        <p:txBody>
          <a:bodyPr/>
          <a:lstStyle>
            <a:lvl1pPr algn="l">
              <a:defRPr b="0">
                <a:solidFill>
                  <a:srgbClr val="9EB4CE"/>
                </a:solidFill>
              </a:defRPr>
            </a:lvl1pPr>
          </a:lstStyle>
          <a:p>
            <a:r>
              <a:rPr lang="fr-CA" smtClean="0"/>
              <a:t>SERVICE DE L'EAU</a:t>
            </a:r>
            <a:endParaRPr lang="fr-CA" dirty="0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679637" y="6490540"/>
            <a:ext cx="2844800" cy="365125"/>
          </a:xfrm>
        </p:spPr>
        <p:txBody>
          <a:bodyPr/>
          <a:lstStyle>
            <a:lvl1pPr algn="ctr">
              <a:defRPr>
                <a:solidFill>
                  <a:srgbClr val="9EB4CE"/>
                </a:solidFill>
              </a:defRPr>
            </a:lvl1pPr>
          </a:lstStyle>
          <a:p>
            <a:fld id="{E229A1B4-2274-4446-B7DA-9443E7196671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1" y="6538913"/>
            <a:ext cx="1538816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7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ModeleSE_Va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342900" y="269776"/>
            <a:ext cx="10972800" cy="638944"/>
          </a:xfrm>
        </p:spPr>
        <p:txBody>
          <a:bodyPr anchor="t"/>
          <a:lstStyle>
            <a:lvl1pPr algn="l">
              <a:defRPr sz="4400" cap="all" baseline="0">
                <a:solidFill>
                  <a:srgbClr val="BFBFBF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br>
              <a:rPr lang="fr-FR" dirty="0" smtClean="0"/>
            </a:br>
            <a:endParaRPr lang="fr-CA" dirty="0"/>
          </a:p>
        </p:txBody>
      </p:sp>
      <p:sp>
        <p:nvSpPr>
          <p:cNvPr id="6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355599" y="721271"/>
            <a:ext cx="10973860" cy="719138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BFBFBF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sous-titre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4" hasCustomPrompt="1"/>
          </p:nvPr>
        </p:nvSpPr>
        <p:spPr>
          <a:xfrm>
            <a:off x="335361" y="1629742"/>
            <a:ext cx="10973860" cy="4175522"/>
          </a:xfrm>
        </p:spPr>
        <p:txBody>
          <a:bodyPr>
            <a:normAutofit/>
          </a:bodyPr>
          <a:lstStyle>
            <a:lvl1pPr marL="361950" indent="-361950">
              <a:buClr>
                <a:srgbClr val="073E87"/>
              </a:buClr>
              <a:buSzPct val="70000"/>
              <a:buFont typeface="Wingdings 2" panose="05020102010507070707" pitchFamily="18" charset="2"/>
              <a:buChar char="8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742950" indent="-285750">
              <a:buClr>
                <a:srgbClr val="073E87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dirty="0" smtClean="0"/>
              <a:t>Modifiez le texte</a:t>
            </a:r>
          </a:p>
          <a:p>
            <a:pPr lvl="1"/>
            <a:r>
              <a:rPr lang="fr-FR" dirty="0" smtClean="0"/>
              <a:t>Modifier le texte</a:t>
            </a:r>
          </a:p>
          <a:p>
            <a:pPr lvl="0"/>
            <a:endParaRPr lang="fr-FR" dirty="0" smtClean="0"/>
          </a:p>
        </p:txBody>
      </p:sp>
      <p:pic>
        <p:nvPicPr>
          <p:cNvPr id="7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67896" r="9331" b="19688"/>
          <a:stretch>
            <a:fillRect/>
          </a:stretch>
        </p:blipFill>
        <p:spPr bwMode="auto">
          <a:xfrm>
            <a:off x="0" y="5979942"/>
            <a:ext cx="1219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-25237" y="6497023"/>
            <a:ext cx="3860800" cy="365125"/>
          </a:xfrm>
        </p:spPr>
        <p:txBody>
          <a:bodyPr/>
          <a:lstStyle>
            <a:lvl1pPr algn="l">
              <a:defRPr b="0">
                <a:solidFill>
                  <a:srgbClr val="9EB4CE"/>
                </a:solidFill>
              </a:defRPr>
            </a:lvl1pPr>
          </a:lstStyle>
          <a:p>
            <a:r>
              <a:rPr lang="fr-CA" smtClean="0"/>
              <a:t>SERVICE DE L'EAU</a:t>
            </a:r>
            <a:endParaRPr lang="fr-CA" dirty="0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679637" y="6490540"/>
            <a:ext cx="2844800" cy="365125"/>
          </a:xfrm>
        </p:spPr>
        <p:txBody>
          <a:bodyPr/>
          <a:lstStyle>
            <a:lvl1pPr algn="ctr">
              <a:defRPr>
                <a:solidFill>
                  <a:srgbClr val="9EB4CE"/>
                </a:solidFill>
              </a:defRPr>
            </a:lvl1pPr>
          </a:lstStyle>
          <a:p>
            <a:fld id="{E229A1B4-2274-4446-B7DA-9443E7196671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1" y="6538913"/>
            <a:ext cx="1538816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2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ModeleSE_Va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342900" y="269776"/>
            <a:ext cx="10972800" cy="638944"/>
          </a:xfrm>
        </p:spPr>
        <p:txBody>
          <a:bodyPr anchor="t"/>
          <a:lstStyle>
            <a:lvl1pPr algn="l">
              <a:defRPr sz="4400" cap="all" baseline="0">
                <a:solidFill>
                  <a:srgbClr val="BFBFBF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br>
              <a:rPr lang="fr-FR" dirty="0" smtClean="0"/>
            </a:br>
            <a:endParaRPr lang="fr-CA" dirty="0"/>
          </a:p>
        </p:txBody>
      </p:sp>
      <p:sp>
        <p:nvSpPr>
          <p:cNvPr id="6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355599" y="721271"/>
            <a:ext cx="10973860" cy="719138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BFBFBF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sous-titre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4" hasCustomPrompt="1"/>
          </p:nvPr>
        </p:nvSpPr>
        <p:spPr>
          <a:xfrm>
            <a:off x="335361" y="1629742"/>
            <a:ext cx="10973860" cy="4175522"/>
          </a:xfrm>
        </p:spPr>
        <p:txBody>
          <a:bodyPr>
            <a:normAutofit/>
          </a:bodyPr>
          <a:lstStyle>
            <a:lvl1pPr marL="361950" indent="-361950">
              <a:buClr>
                <a:srgbClr val="073E87"/>
              </a:buClr>
              <a:buSzPct val="70000"/>
              <a:buFont typeface="Wingdings 2" panose="05020102010507070707" pitchFamily="18" charset="2"/>
              <a:buChar char="8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742950" indent="-285750">
              <a:buClr>
                <a:srgbClr val="073E87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dirty="0" smtClean="0"/>
              <a:t>Modifiez le texte</a:t>
            </a:r>
          </a:p>
          <a:p>
            <a:pPr lvl="1"/>
            <a:r>
              <a:rPr lang="fr-FR" dirty="0" smtClean="0"/>
              <a:t>Modifier le texte</a:t>
            </a:r>
          </a:p>
          <a:p>
            <a:pPr lvl="0"/>
            <a:endParaRPr lang="fr-FR" dirty="0" smtClean="0"/>
          </a:p>
        </p:txBody>
      </p:sp>
      <p:pic>
        <p:nvPicPr>
          <p:cNvPr id="7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67896" r="9331" b="19688"/>
          <a:stretch>
            <a:fillRect/>
          </a:stretch>
        </p:blipFill>
        <p:spPr bwMode="auto">
          <a:xfrm>
            <a:off x="0" y="5979942"/>
            <a:ext cx="1219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-25237" y="6497023"/>
            <a:ext cx="3860800" cy="365125"/>
          </a:xfrm>
        </p:spPr>
        <p:txBody>
          <a:bodyPr/>
          <a:lstStyle>
            <a:lvl1pPr algn="l">
              <a:defRPr b="0">
                <a:solidFill>
                  <a:srgbClr val="9EB4CE"/>
                </a:solidFill>
              </a:defRPr>
            </a:lvl1pPr>
          </a:lstStyle>
          <a:p>
            <a:r>
              <a:rPr lang="fr-CA" smtClean="0"/>
              <a:t>SERVICE DE L'EAU</a:t>
            </a:r>
            <a:endParaRPr lang="fr-CA" dirty="0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679637" y="6490540"/>
            <a:ext cx="2844800" cy="365125"/>
          </a:xfrm>
        </p:spPr>
        <p:txBody>
          <a:bodyPr/>
          <a:lstStyle>
            <a:lvl1pPr algn="ctr">
              <a:defRPr>
                <a:solidFill>
                  <a:srgbClr val="9EB4CE"/>
                </a:solidFill>
              </a:defRPr>
            </a:lvl1pPr>
          </a:lstStyle>
          <a:p>
            <a:fld id="{E229A1B4-2274-4446-B7DA-9443E7196671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1" y="6538913"/>
            <a:ext cx="1538816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6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deleSE_Va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342900" y="269776"/>
            <a:ext cx="10972800" cy="638944"/>
          </a:xfrm>
        </p:spPr>
        <p:txBody>
          <a:bodyPr anchor="t"/>
          <a:lstStyle>
            <a:lvl1pPr algn="l">
              <a:defRPr sz="4400" cap="all" baseline="0">
                <a:solidFill>
                  <a:srgbClr val="BFBFBF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br>
              <a:rPr lang="fr-FR" dirty="0" smtClean="0"/>
            </a:br>
            <a:endParaRPr lang="fr-CA" dirty="0"/>
          </a:p>
        </p:txBody>
      </p:sp>
      <p:sp>
        <p:nvSpPr>
          <p:cNvPr id="6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355599" y="721271"/>
            <a:ext cx="10973860" cy="719138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BFBFBF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sous-titre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4" hasCustomPrompt="1"/>
          </p:nvPr>
        </p:nvSpPr>
        <p:spPr>
          <a:xfrm>
            <a:off x="335361" y="1629742"/>
            <a:ext cx="10973860" cy="4175522"/>
          </a:xfrm>
        </p:spPr>
        <p:txBody>
          <a:bodyPr>
            <a:normAutofit/>
          </a:bodyPr>
          <a:lstStyle>
            <a:lvl1pPr marL="361950" indent="-361950">
              <a:buClr>
                <a:srgbClr val="073E87"/>
              </a:buClr>
              <a:buSzPct val="70000"/>
              <a:buFont typeface="Wingdings 2" panose="05020102010507070707" pitchFamily="18" charset="2"/>
              <a:buChar char="8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742950" indent="-285750">
              <a:buClr>
                <a:srgbClr val="073E87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dirty="0" smtClean="0"/>
              <a:t>Modifiez le texte</a:t>
            </a:r>
          </a:p>
          <a:p>
            <a:pPr lvl="1"/>
            <a:r>
              <a:rPr lang="fr-FR" dirty="0" smtClean="0"/>
              <a:t>Modifier le texte</a:t>
            </a:r>
          </a:p>
          <a:p>
            <a:pPr lvl="0"/>
            <a:endParaRPr lang="fr-FR" dirty="0" smtClean="0"/>
          </a:p>
        </p:txBody>
      </p:sp>
      <p:pic>
        <p:nvPicPr>
          <p:cNvPr id="7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67896" r="9331" b="19688"/>
          <a:stretch>
            <a:fillRect/>
          </a:stretch>
        </p:blipFill>
        <p:spPr bwMode="auto">
          <a:xfrm>
            <a:off x="0" y="5979942"/>
            <a:ext cx="1219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-25237" y="6497023"/>
            <a:ext cx="3860800" cy="365125"/>
          </a:xfrm>
        </p:spPr>
        <p:txBody>
          <a:bodyPr/>
          <a:lstStyle>
            <a:lvl1pPr algn="l">
              <a:defRPr b="0">
                <a:solidFill>
                  <a:srgbClr val="9EB4CE"/>
                </a:solidFill>
              </a:defRPr>
            </a:lvl1pPr>
          </a:lstStyle>
          <a:p>
            <a:r>
              <a:rPr lang="fr-CA" smtClean="0"/>
              <a:t>SERVICE DE L'EAU</a:t>
            </a:r>
            <a:endParaRPr lang="fr-CA" dirty="0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679637" y="6490540"/>
            <a:ext cx="2844800" cy="365125"/>
          </a:xfrm>
        </p:spPr>
        <p:txBody>
          <a:bodyPr/>
          <a:lstStyle>
            <a:lvl1pPr algn="ctr">
              <a:defRPr>
                <a:solidFill>
                  <a:srgbClr val="9EB4CE"/>
                </a:solidFill>
              </a:defRPr>
            </a:lvl1pPr>
          </a:lstStyle>
          <a:p>
            <a:fld id="{E229A1B4-2274-4446-B7DA-9443E7196671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1" y="6538913"/>
            <a:ext cx="1538816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52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deleSE_Vague">
  <p:cSld name="2_ModeleSE_Vagu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title"/>
          </p:nvPr>
        </p:nvSpPr>
        <p:spPr>
          <a:xfrm>
            <a:off x="342900" y="269776"/>
            <a:ext cx="10972800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1"/>
          </p:nvPr>
        </p:nvSpPr>
        <p:spPr>
          <a:xfrm>
            <a:off x="355599" y="721271"/>
            <a:ext cx="10973860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rebuchet MS"/>
              <a:buNone/>
              <a:defRPr sz="3600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2"/>
          </p:nvPr>
        </p:nvSpPr>
        <p:spPr>
          <a:xfrm>
            <a:off x="335361" y="1629742"/>
            <a:ext cx="10973860" cy="417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E87"/>
              </a:buClr>
              <a:buSzPts val="1680"/>
              <a:buFont typeface="Noto Sans Symbols"/>
              <a:buChar char="🖸"/>
              <a:defRPr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E87"/>
              </a:buClr>
              <a:buSzPts val="1400"/>
              <a:buFont typeface="Arial"/>
              <a:buChar char="•"/>
              <a:defRPr sz="2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25"/>
          <p:cNvPicPr preferRelativeResize="0"/>
          <p:nvPr/>
        </p:nvPicPr>
        <p:blipFill rotWithShape="1">
          <a:blip r:embed="rId2">
            <a:alphaModFix/>
          </a:blip>
          <a:srcRect l="674" t="67896" r="9330" b="19687"/>
          <a:stretch/>
        </p:blipFill>
        <p:spPr>
          <a:xfrm>
            <a:off x="0" y="5979942"/>
            <a:ext cx="12192000" cy="71913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-25237" y="649702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9EB4C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4679637" y="649054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31" name="Google Shape;3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051" y="6538913"/>
            <a:ext cx="1538816" cy="2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eleSE_PasVague">
  <p:cSld name="ModeleSE_PasVagu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6"/>
          <p:cNvSpPr txBox="1">
            <a:spLocks noGrp="1"/>
          </p:cNvSpPr>
          <p:nvPr>
            <p:ph type="sldNum" idx="12"/>
          </p:nvPr>
        </p:nvSpPr>
        <p:spPr>
          <a:xfrm>
            <a:off x="4679637" y="649054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4" name="Google Shape;34;p36"/>
          <p:cNvSpPr txBox="1">
            <a:spLocks noGrp="1"/>
          </p:cNvSpPr>
          <p:nvPr>
            <p:ph type="title"/>
          </p:nvPr>
        </p:nvSpPr>
        <p:spPr>
          <a:xfrm>
            <a:off x="342900" y="269776"/>
            <a:ext cx="10972800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Trebuchet MS"/>
              <a:buNone/>
              <a:defRPr sz="4400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body" idx="1"/>
          </p:nvPr>
        </p:nvSpPr>
        <p:spPr>
          <a:xfrm>
            <a:off x="355599" y="721271"/>
            <a:ext cx="10973860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BFBFBF"/>
              </a:buClr>
              <a:buSzPts val="3600"/>
              <a:buFont typeface="Trebuchet MS"/>
              <a:buNone/>
              <a:defRPr sz="3600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2"/>
          </p:nvPr>
        </p:nvSpPr>
        <p:spPr>
          <a:xfrm>
            <a:off x="335361" y="1629742"/>
            <a:ext cx="10973860" cy="417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E87"/>
              </a:buClr>
              <a:buSzPts val="1680"/>
              <a:buFont typeface="Noto Sans Symbols"/>
              <a:buChar char="🖸"/>
              <a:defRPr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E87"/>
              </a:buClr>
              <a:buSzPts val="1400"/>
              <a:buFont typeface="Arial"/>
              <a:buChar char="•"/>
              <a:defRPr sz="2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60051" y="6538913"/>
            <a:ext cx="1538816" cy="27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6"/>
          <p:cNvSpPr txBox="1">
            <a:spLocks noGrp="1"/>
          </p:cNvSpPr>
          <p:nvPr>
            <p:ph type="ftr" idx="11"/>
          </p:nvPr>
        </p:nvSpPr>
        <p:spPr>
          <a:xfrm>
            <a:off x="-25237" y="649702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9EB4C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ModeleSE_Vague">
  <p:cSld name="8_ModeleSE_Vagu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>
            <a:spLocks noGrp="1"/>
          </p:cNvSpPr>
          <p:nvPr>
            <p:ph type="title"/>
          </p:nvPr>
        </p:nvSpPr>
        <p:spPr>
          <a:xfrm>
            <a:off x="342900" y="269776"/>
            <a:ext cx="10972800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body" idx="1"/>
          </p:nvPr>
        </p:nvSpPr>
        <p:spPr>
          <a:xfrm>
            <a:off x="355599" y="721271"/>
            <a:ext cx="10973860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rebuchet MS"/>
              <a:buNone/>
              <a:defRPr sz="3600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body" idx="2"/>
          </p:nvPr>
        </p:nvSpPr>
        <p:spPr>
          <a:xfrm>
            <a:off x="335361" y="1629742"/>
            <a:ext cx="10973860" cy="417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E87"/>
              </a:buClr>
              <a:buSzPts val="1680"/>
              <a:buFont typeface="Noto Sans Symbols"/>
              <a:buChar char="🖸"/>
              <a:defRPr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E87"/>
              </a:buClr>
              <a:buSzPts val="1400"/>
              <a:buFont typeface="Arial"/>
              <a:buChar char="•"/>
              <a:defRPr sz="2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32"/>
          <p:cNvPicPr preferRelativeResize="0"/>
          <p:nvPr/>
        </p:nvPicPr>
        <p:blipFill rotWithShape="1">
          <a:blip r:embed="rId2">
            <a:alphaModFix/>
          </a:blip>
          <a:srcRect l="674" t="67896" r="9330" b="19687"/>
          <a:stretch/>
        </p:blipFill>
        <p:spPr>
          <a:xfrm>
            <a:off x="0" y="5979942"/>
            <a:ext cx="12192000" cy="71913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2"/>
          <p:cNvSpPr txBox="1">
            <a:spLocks noGrp="1"/>
          </p:cNvSpPr>
          <p:nvPr>
            <p:ph type="ftr" idx="11"/>
          </p:nvPr>
        </p:nvSpPr>
        <p:spPr>
          <a:xfrm>
            <a:off x="-25237" y="649702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9EB4C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sldNum" idx="12"/>
          </p:nvPr>
        </p:nvSpPr>
        <p:spPr>
          <a:xfrm>
            <a:off x="4679637" y="649054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94" name="Google Shape;9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051" y="6538913"/>
            <a:ext cx="1538816" cy="2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odeleSE_Vague">
  <p:cSld name="9_ModeleSE_Vagu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9"/>
          <p:cNvSpPr txBox="1">
            <a:spLocks noGrp="1"/>
          </p:cNvSpPr>
          <p:nvPr>
            <p:ph type="title"/>
          </p:nvPr>
        </p:nvSpPr>
        <p:spPr>
          <a:xfrm>
            <a:off x="342900" y="269776"/>
            <a:ext cx="10972800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body" idx="1"/>
          </p:nvPr>
        </p:nvSpPr>
        <p:spPr>
          <a:xfrm>
            <a:off x="355599" y="721271"/>
            <a:ext cx="10973860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rebuchet MS"/>
              <a:buNone/>
              <a:defRPr sz="3600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body" idx="2"/>
          </p:nvPr>
        </p:nvSpPr>
        <p:spPr>
          <a:xfrm>
            <a:off x="335361" y="1629742"/>
            <a:ext cx="10973860" cy="417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E87"/>
              </a:buClr>
              <a:buSzPts val="1680"/>
              <a:buFont typeface="Noto Sans Symbols"/>
              <a:buChar char="🖸"/>
              <a:defRPr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E87"/>
              </a:buClr>
              <a:buSzPts val="1400"/>
              <a:buFont typeface="Arial"/>
              <a:buChar char="•"/>
              <a:defRPr sz="2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pic>
        <p:nvPicPr>
          <p:cNvPr id="99" name="Google Shape;99;p39"/>
          <p:cNvPicPr preferRelativeResize="0"/>
          <p:nvPr/>
        </p:nvPicPr>
        <p:blipFill rotWithShape="1">
          <a:blip r:embed="rId2">
            <a:alphaModFix/>
          </a:blip>
          <a:srcRect l="674" t="67896" r="9330" b="19687"/>
          <a:stretch/>
        </p:blipFill>
        <p:spPr>
          <a:xfrm>
            <a:off x="0" y="5979942"/>
            <a:ext cx="12192000" cy="71913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9"/>
          <p:cNvSpPr txBox="1">
            <a:spLocks noGrp="1"/>
          </p:cNvSpPr>
          <p:nvPr>
            <p:ph type="ftr" idx="11"/>
          </p:nvPr>
        </p:nvSpPr>
        <p:spPr>
          <a:xfrm>
            <a:off x="-25237" y="649702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9EB4C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9"/>
          <p:cNvSpPr txBox="1">
            <a:spLocks noGrp="1"/>
          </p:cNvSpPr>
          <p:nvPr>
            <p:ph type="sldNum" idx="12"/>
          </p:nvPr>
        </p:nvSpPr>
        <p:spPr>
          <a:xfrm>
            <a:off x="4679637" y="649054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2" name="Google Shape;10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051" y="6538913"/>
            <a:ext cx="1538816" cy="2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eleSE_PasLogo">
  <p:cSld name="ModeleSE_PasLogo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"/>
          <p:cNvSpPr txBox="1">
            <a:spLocks noGrp="1"/>
          </p:cNvSpPr>
          <p:nvPr>
            <p:ph type="sldNum" idx="12"/>
          </p:nvPr>
        </p:nvSpPr>
        <p:spPr>
          <a:xfrm>
            <a:off x="4679637" y="649054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EB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29" name="Google Shape;129;p37"/>
          <p:cNvSpPr txBox="1">
            <a:spLocks noGrp="1"/>
          </p:cNvSpPr>
          <p:nvPr>
            <p:ph type="title"/>
          </p:nvPr>
        </p:nvSpPr>
        <p:spPr>
          <a:xfrm>
            <a:off x="342900" y="269776"/>
            <a:ext cx="10972800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Trebuchet MS"/>
              <a:buNone/>
              <a:defRPr sz="4400" cap="none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7"/>
          <p:cNvSpPr txBox="1">
            <a:spLocks noGrp="1"/>
          </p:cNvSpPr>
          <p:nvPr>
            <p:ph type="body" idx="1"/>
          </p:nvPr>
        </p:nvSpPr>
        <p:spPr>
          <a:xfrm>
            <a:off x="355599" y="721271"/>
            <a:ext cx="10973860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BFBFBF"/>
              </a:buClr>
              <a:buSzPts val="3600"/>
              <a:buFont typeface="Trebuchet MS"/>
              <a:buNone/>
              <a:defRPr sz="3600">
                <a:solidFill>
                  <a:srgbClr val="BFBFB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body" idx="2"/>
          </p:nvPr>
        </p:nvSpPr>
        <p:spPr>
          <a:xfrm>
            <a:off x="335361" y="1629742"/>
            <a:ext cx="10973860" cy="417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E87"/>
              </a:buClr>
              <a:buSzPts val="1680"/>
              <a:buFont typeface="Noto Sans Symbols"/>
              <a:buChar char="🖸"/>
              <a:defRPr sz="24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E87"/>
              </a:buClr>
              <a:buSzPts val="1400"/>
              <a:buFont typeface="Arial"/>
              <a:buChar char="•"/>
              <a:defRPr sz="20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e de titre">
  <p:cSld name="2_Diapositive de titr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ModeleSE_Va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342900" y="269776"/>
            <a:ext cx="10972800" cy="638944"/>
          </a:xfrm>
        </p:spPr>
        <p:txBody>
          <a:bodyPr anchor="t"/>
          <a:lstStyle>
            <a:lvl1pPr algn="l">
              <a:defRPr sz="4400" cap="all" baseline="0">
                <a:solidFill>
                  <a:srgbClr val="BFBFBF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br>
              <a:rPr lang="fr-FR" dirty="0" smtClean="0"/>
            </a:br>
            <a:endParaRPr lang="fr-CA" dirty="0"/>
          </a:p>
        </p:txBody>
      </p:sp>
      <p:sp>
        <p:nvSpPr>
          <p:cNvPr id="6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355599" y="721271"/>
            <a:ext cx="10973860" cy="719138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BFBFBF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sous-titre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4" hasCustomPrompt="1"/>
          </p:nvPr>
        </p:nvSpPr>
        <p:spPr>
          <a:xfrm>
            <a:off x="335361" y="1629742"/>
            <a:ext cx="10973860" cy="4175522"/>
          </a:xfrm>
        </p:spPr>
        <p:txBody>
          <a:bodyPr>
            <a:normAutofit/>
          </a:bodyPr>
          <a:lstStyle>
            <a:lvl1pPr marL="361950" indent="-361950">
              <a:buClr>
                <a:srgbClr val="073E87"/>
              </a:buClr>
              <a:buSzPct val="70000"/>
              <a:buFont typeface="Wingdings 2" panose="05020102010507070707" pitchFamily="18" charset="2"/>
              <a:buChar char="8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742950" indent="-285750">
              <a:buClr>
                <a:srgbClr val="073E87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dirty="0" smtClean="0"/>
              <a:t>Modifiez le texte</a:t>
            </a:r>
          </a:p>
          <a:p>
            <a:pPr lvl="1"/>
            <a:r>
              <a:rPr lang="fr-FR" dirty="0" smtClean="0"/>
              <a:t>Modifier le texte</a:t>
            </a:r>
          </a:p>
          <a:p>
            <a:pPr lvl="0"/>
            <a:endParaRPr lang="fr-FR" dirty="0" smtClean="0"/>
          </a:p>
        </p:txBody>
      </p:sp>
      <p:pic>
        <p:nvPicPr>
          <p:cNvPr id="7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67896" r="9331" b="19688"/>
          <a:stretch>
            <a:fillRect/>
          </a:stretch>
        </p:blipFill>
        <p:spPr bwMode="auto">
          <a:xfrm>
            <a:off x="0" y="5979942"/>
            <a:ext cx="1219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-25237" y="6497023"/>
            <a:ext cx="3860800" cy="365125"/>
          </a:xfrm>
        </p:spPr>
        <p:txBody>
          <a:bodyPr/>
          <a:lstStyle>
            <a:lvl1pPr algn="l">
              <a:defRPr b="0">
                <a:solidFill>
                  <a:srgbClr val="9EB4CE"/>
                </a:solidFill>
              </a:defRPr>
            </a:lvl1pPr>
          </a:lstStyle>
          <a:p>
            <a:r>
              <a:rPr lang="fr-CA" smtClean="0"/>
              <a:t>SERVICE DE L'EAU</a:t>
            </a:r>
            <a:endParaRPr lang="fr-CA" dirty="0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679637" y="6490540"/>
            <a:ext cx="2844800" cy="365125"/>
          </a:xfrm>
        </p:spPr>
        <p:txBody>
          <a:bodyPr/>
          <a:lstStyle>
            <a:lvl1pPr algn="ctr">
              <a:defRPr>
                <a:solidFill>
                  <a:srgbClr val="9EB4CE"/>
                </a:solidFill>
              </a:defRPr>
            </a:lvl1pPr>
          </a:lstStyle>
          <a:p>
            <a:fld id="{E229A1B4-2274-4446-B7DA-9443E7196671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1" y="6538913"/>
            <a:ext cx="1538816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69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ModeleSE_Va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342900" y="269776"/>
            <a:ext cx="10972800" cy="638944"/>
          </a:xfrm>
        </p:spPr>
        <p:txBody>
          <a:bodyPr anchor="t"/>
          <a:lstStyle>
            <a:lvl1pPr algn="l">
              <a:defRPr sz="4400" cap="all" baseline="0">
                <a:solidFill>
                  <a:srgbClr val="BFBFBF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br>
              <a:rPr lang="fr-FR" dirty="0" smtClean="0"/>
            </a:br>
            <a:endParaRPr lang="fr-CA" dirty="0"/>
          </a:p>
        </p:txBody>
      </p:sp>
      <p:sp>
        <p:nvSpPr>
          <p:cNvPr id="6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355599" y="721271"/>
            <a:ext cx="10973860" cy="719138"/>
          </a:xfr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BFBFBF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sous-titre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4" hasCustomPrompt="1"/>
          </p:nvPr>
        </p:nvSpPr>
        <p:spPr>
          <a:xfrm>
            <a:off x="335361" y="1629742"/>
            <a:ext cx="10973860" cy="4175522"/>
          </a:xfrm>
        </p:spPr>
        <p:txBody>
          <a:bodyPr>
            <a:normAutofit/>
          </a:bodyPr>
          <a:lstStyle>
            <a:lvl1pPr marL="361950" indent="-361950">
              <a:buClr>
                <a:srgbClr val="073E87"/>
              </a:buClr>
              <a:buSzPct val="70000"/>
              <a:buFont typeface="Wingdings 2" panose="05020102010507070707" pitchFamily="18" charset="2"/>
              <a:buChar char="8"/>
              <a:defRPr sz="240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  <a:lvl2pPr marL="742950" indent="-285750">
              <a:buClr>
                <a:srgbClr val="073E87"/>
              </a:buClr>
              <a:buSzPct val="70000"/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Trebuchet MS" panose="020B0603020202020204" pitchFamily="34" charset="0"/>
              </a:defRPr>
            </a:lvl2pPr>
          </a:lstStyle>
          <a:p>
            <a:pPr lvl="0"/>
            <a:r>
              <a:rPr lang="fr-FR" dirty="0" smtClean="0"/>
              <a:t>Modifiez le texte</a:t>
            </a:r>
          </a:p>
          <a:p>
            <a:pPr lvl="1"/>
            <a:r>
              <a:rPr lang="fr-FR" dirty="0" smtClean="0"/>
              <a:t>Modifier le texte</a:t>
            </a:r>
          </a:p>
          <a:p>
            <a:pPr lvl="0"/>
            <a:endParaRPr lang="fr-FR" dirty="0" smtClean="0"/>
          </a:p>
        </p:txBody>
      </p:sp>
      <p:pic>
        <p:nvPicPr>
          <p:cNvPr id="7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67896" r="9331" b="19688"/>
          <a:stretch>
            <a:fillRect/>
          </a:stretch>
        </p:blipFill>
        <p:spPr bwMode="auto">
          <a:xfrm>
            <a:off x="0" y="5979942"/>
            <a:ext cx="12192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-25237" y="6497023"/>
            <a:ext cx="3860800" cy="365125"/>
          </a:xfrm>
        </p:spPr>
        <p:txBody>
          <a:bodyPr/>
          <a:lstStyle>
            <a:lvl1pPr algn="l">
              <a:defRPr b="0">
                <a:solidFill>
                  <a:srgbClr val="9EB4CE"/>
                </a:solidFill>
              </a:defRPr>
            </a:lvl1pPr>
          </a:lstStyle>
          <a:p>
            <a:r>
              <a:rPr lang="fr-CA" smtClean="0"/>
              <a:t>SERVICE DE L'EAU</a:t>
            </a:r>
            <a:endParaRPr lang="fr-CA" dirty="0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679637" y="6490540"/>
            <a:ext cx="2844800" cy="365125"/>
          </a:xfrm>
        </p:spPr>
        <p:txBody>
          <a:bodyPr/>
          <a:lstStyle>
            <a:lvl1pPr algn="ctr">
              <a:defRPr>
                <a:solidFill>
                  <a:srgbClr val="9EB4CE"/>
                </a:solidFill>
              </a:defRPr>
            </a:lvl1pPr>
          </a:lstStyle>
          <a:p>
            <a:fld id="{E229A1B4-2274-4446-B7DA-9443E7196671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51" y="6538913"/>
            <a:ext cx="1538816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59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9" r:id="rId4"/>
    <p:sldLayoutId id="2147483660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9" r:id="rId12"/>
    <p:sldLayoutId id="2147483680" r:id="rId13"/>
    <p:sldLayoutId id="2147483682" r:id="rId14"/>
    <p:sldLayoutId id="2147483687" r:id="rId15"/>
    <p:sldLayoutId id="2147483697" r:id="rId16"/>
    <p:sldLayoutId id="214748369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10" Type="http://schemas.openxmlformats.org/officeDocument/2006/relationships/image" Target="../media/image14.png"/><Relationship Id="rId4" Type="http://schemas.openxmlformats.org/officeDocument/2006/relationships/tags" Target="../tags/tag65.xml"/><Relationship Id="rId9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10" Type="http://schemas.openxmlformats.org/officeDocument/2006/relationships/chart" Target="../charts/chart1.xml"/><Relationship Id="rId4" Type="http://schemas.openxmlformats.org/officeDocument/2006/relationships/tags" Target="../tags/tag72.xml"/><Relationship Id="rId9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diagramLayout" Target="../diagrams/layout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diagramData" Target="../diagrams/data1.xml"/><Relationship Id="rId2" Type="http://schemas.openxmlformats.org/officeDocument/2006/relationships/tags" Target="../tags/tag95.xml"/><Relationship Id="rId16" Type="http://schemas.microsoft.com/office/2007/relationships/diagramDrawing" Target="../diagrams/drawing1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98.xml"/><Relationship Id="rId15" Type="http://schemas.openxmlformats.org/officeDocument/2006/relationships/diagramColors" Target="../diagrams/colors1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diagramLayout" Target="../diagrams/layout2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diagramData" Target="../diagrams/data2.xml"/><Relationship Id="rId2" Type="http://schemas.openxmlformats.org/officeDocument/2006/relationships/tags" Target="../tags/tag104.xml"/><Relationship Id="rId16" Type="http://schemas.microsoft.com/office/2007/relationships/diagramDrawing" Target="../diagrams/drawing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07.xml"/><Relationship Id="rId15" Type="http://schemas.openxmlformats.org/officeDocument/2006/relationships/diagramColors" Target="../diagrams/colors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diagramQuickStyle" Target="../diagrams/quickStyle3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diagramLayout" Target="../diagrams/layout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diagramData" Target="../diagrams/data3.xml"/><Relationship Id="rId5" Type="http://schemas.openxmlformats.org/officeDocument/2006/relationships/tags" Target="../tags/tag116.xml"/><Relationship Id="rId15" Type="http://schemas.microsoft.com/office/2007/relationships/diagramDrawing" Target="../diagrams/drawing3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15.xml"/><Relationship Id="rId9" Type="http://schemas.openxmlformats.org/officeDocument/2006/relationships/slideLayout" Target="../slideLayouts/slideLayout4.xml"/><Relationship Id="rId14" Type="http://schemas.openxmlformats.org/officeDocument/2006/relationships/diagramColors" Target="../diagrams/colors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123.xml"/><Relationship Id="rId9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30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etudes_plan_directeur@montreal.ca" TargetMode="External"/><Relationship Id="rId3" Type="http://schemas.openxmlformats.org/officeDocument/2006/relationships/tags" Target="../tags/tag136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41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6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7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4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11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10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9.png"/><Relationship Id="rId5" Type="http://schemas.openxmlformats.org/officeDocument/2006/relationships/tags" Target="../tags/tag50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13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12.png"/><Relationship Id="rId5" Type="http://schemas.openxmlformats.org/officeDocument/2006/relationships/tags" Target="../tags/tag58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57.xml"/><Relationship Id="rId9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7"/>
            <a:ext cx="12268200" cy="6902547"/>
          </a:xfrm>
          <a:prstGeom prst="rect">
            <a:avLst/>
          </a:prstGeom>
        </p:spPr>
      </p:pic>
      <p:sp>
        <p:nvSpPr>
          <p:cNvPr id="145" name="Google Shape;145;p1"/>
          <p:cNvSpPr txBox="1"/>
          <p:nvPr>
            <p:custDataLst>
              <p:tags r:id="rId1"/>
            </p:custDataLst>
          </p:nvPr>
        </p:nvSpPr>
        <p:spPr>
          <a:xfrm>
            <a:off x="2260600" y="-590795"/>
            <a:ext cx="7429500" cy="483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>
              <a:buSzPts val="3400"/>
            </a:pPr>
            <a:endParaRPr sz="3400" b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algn="ctr">
              <a:buSzPts val="3400"/>
            </a:pPr>
            <a:endParaRPr lang="fr-CA" sz="1600" b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algn="ctr">
              <a:buSzPts val="3400"/>
            </a:pPr>
            <a:r>
              <a:rPr lang="fr-CA" sz="3400" b="1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PLAN DE GESTION DES DÉBORDEMENTS</a:t>
            </a:r>
            <a:endParaRPr dirty="0">
              <a:solidFill>
                <a:schemeClr val="bg1"/>
              </a:solidFill>
            </a:endParaRPr>
          </a:p>
          <a:p>
            <a:pPr marL="171450" algn="ctr">
              <a:buSzPts val="2400"/>
            </a:pPr>
            <a:endParaRPr lang="fr-CA" sz="2000" b="1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algn="ctr">
              <a:buSzPts val="2400"/>
            </a:pPr>
            <a:r>
              <a:rPr lang="fr-CA" sz="2000" b="1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PRÉSENTATION INFRA 2021</a:t>
            </a:r>
            <a:endParaRPr sz="2000" b="1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>
              <a:buSzPts val="2400"/>
            </a:pPr>
            <a:endParaRPr sz="2400" b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>
              <a:buSzPts val="2400"/>
            </a:pPr>
            <a:endParaRPr lang="fr-CA" sz="2400" b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>
              <a:buSzPts val="2400"/>
            </a:pPr>
            <a:endParaRPr sz="2400" b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>
              <a:buSzPts val="2400"/>
            </a:pPr>
            <a:endParaRPr sz="2400" b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 algn="ctr">
              <a:buSzPts val="2400"/>
            </a:pPr>
            <a:r>
              <a:rPr lang="fr-CA" sz="2400" b="1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Novembre 2021</a:t>
            </a:r>
            <a:endParaRPr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"/>
          <p:cNvSpPr txBox="1"/>
          <p:nvPr>
            <p:custDataLst>
              <p:tags r:id="rId2"/>
            </p:custDataLst>
          </p:nvPr>
        </p:nvSpPr>
        <p:spPr>
          <a:xfrm>
            <a:off x="1524000" y="5219701"/>
            <a:ext cx="9144000" cy="110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>
              <a:buSzPts val="1800"/>
            </a:pPr>
            <a:endParaRPr sz="1800" b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>
              <a:buSzPts val="1800"/>
            </a:pPr>
            <a:r>
              <a:rPr lang="fr-CA" sz="16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Alain Charron, chef de projet, Gestion de l’eau, </a:t>
            </a:r>
            <a:r>
              <a:rPr lang="fr-CA" sz="1600" dirty="0" err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SetPluie</a:t>
            </a:r>
            <a:endParaRPr lang="fr-CA" sz="1600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1450">
              <a:buSzPts val="1800"/>
            </a:pPr>
            <a:r>
              <a:rPr lang="fr-CA" sz="16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Émilie Papillon, cheffe de section, Études et Plan directeur, DÉEU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484" y="82327"/>
            <a:ext cx="9495297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CA" sz="3600" dirty="0"/>
              <a:t>PLAN DE GESTION DES DÉBORDEMENTS</a:t>
            </a:r>
            <a:endParaRPr dirty="0"/>
          </a:p>
        </p:txBody>
      </p:sp>
      <p:sp>
        <p:nvSpPr>
          <p:cNvPr id="246" name="Google Shape;246;p17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4908" y="517354"/>
            <a:ext cx="9368669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fr-CA" dirty="0"/>
              <a:t>Mesures de compensation régionales</a:t>
            </a:r>
            <a:endParaRPr dirty="0"/>
          </a:p>
        </p:txBody>
      </p:sp>
      <p:sp>
        <p:nvSpPr>
          <p:cNvPr id="247" name="Google Shape;247;p17"/>
          <p:cNvSpPr txBox="1">
            <a:spLocks noGrp="1"/>
          </p:cNvSpPr>
          <p:nvPr>
            <p:ph type="body" idx="2"/>
            <p:custDataLst>
              <p:tags r:id="rId3"/>
            </p:custDataLst>
          </p:nvPr>
        </p:nvSpPr>
        <p:spPr>
          <a:xfrm>
            <a:off x="2739350" y="1629742"/>
            <a:ext cx="8568952" cy="417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CA" dirty="0" smtClean="0"/>
              <a:t>Programmation </a:t>
            </a:r>
            <a:r>
              <a:rPr lang="fr-CA" dirty="0"/>
              <a:t>de réhabilitation des infrastructures </a:t>
            </a:r>
            <a:r>
              <a:rPr lang="fr-CA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d’eau</a:t>
            </a:r>
            <a:r>
              <a:rPr lang="fr-CA" dirty="0"/>
              <a:t/>
            </a:r>
            <a:br>
              <a:rPr lang="fr-CA" dirty="0"/>
            </a:br>
            <a:endParaRPr sz="1100" dirty="0"/>
          </a:p>
          <a:p>
            <a:pPr marL="0" indent="0">
              <a:buNone/>
            </a:pPr>
            <a:endParaRPr dirty="0"/>
          </a:p>
        </p:txBody>
      </p:sp>
      <p:sp>
        <p:nvSpPr>
          <p:cNvPr id="248" name="Google Shape;248;p17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5033728" y="649054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fr-CA"/>
              <a:pPr/>
              <a:t>10</a:t>
            </a:fld>
            <a:endParaRPr/>
          </a:p>
        </p:txBody>
      </p:sp>
      <p:sp>
        <p:nvSpPr>
          <p:cNvPr id="249" name="Google Shape;249;p17"/>
          <p:cNvSpPr txBox="1">
            <a:spLocks noGrp="1"/>
          </p:cNvSpPr>
          <p:nvPr>
            <p:ph type="ftr" idx="11"/>
            <p:custDataLst>
              <p:tags r:id="rId5"/>
            </p:custDataLst>
          </p:nvPr>
        </p:nvSpPr>
        <p:spPr>
          <a:xfrm>
            <a:off x="1505072" y="64970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CA"/>
              <a:t>SERVICE DE L'EAU</a:t>
            </a:r>
            <a:endParaRPr/>
          </a:p>
        </p:txBody>
      </p:sp>
      <p:pic>
        <p:nvPicPr>
          <p:cNvPr id="250" name="Google Shape;250;p17"/>
          <p:cNvPicPr preferRelativeResize="0"/>
          <p:nvPr>
            <p:custDataLst>
              <p:tags r:id="rId6"/>
            </p:custDataLst>
          </p:nvPr>
        </p:nvPicPr>
        <p:blipFill rotWithShape="1">
          <a:blip r:embed="rId10">
            <a:alphaModFix/>
          </a:blip>
          <a:srcRect/>
          <a:stretch/>
        </p:blipFill>
        <p:spPr>
          <a:xfrm>
            <a:off x="3526329" y="2347785"/>
            <a:ext cx="7594752" cy="3850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272;p19"/>
          <p:cNvGrpSpPr/>
          <p:nvPr>
            <p:custDataLst>
              <p:tags r:id="rId7"/>
            </p:custDataLst>
          </p:nvPr>
        </p:nvGrpSpPr>
        <p:grpSpPr>
          <a:xfrm>
            <a:off x="527484" y="2823995"/>
            <a:ext cx="2476019" cy="2448407"/>
            <a:chOff x="2614088" y="1938288"/>
            <a:chExt cx="2476019" cy="2448407"/>
          </a:xfrm>
        </p:grpSpPr>
        <p:sp>
          <p:nvSpPr>
            <p:cNvPr id="10" name="Google Shape;273;p19"/>
            <p:cNvSpPr/>
            <p:nvPr/>
          </p:nvSpPr>
          <p:spPr>
            <a:xfrm>
              <a:off x="2614088" y="1938288"/>
              <a:ext cx="2476019" cy="2448407"/>
            </a:xfrm>
            <a:prstGeom prst="ellipse">
              <a:avLst/>
            </a:prstGeom>
            <a:solidFill>
              <a:srgbClr val="538CD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74;p19"/>
            <p:cNvSpPr/>
            <p:nvPr/>
          </p:nvSpPr>
          <p:spPr>
            <a:xfrm>
              <a:off x="2976693" y="2296849"/>
              <a:ext cx="1750809" cy="173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200" b="1" dirty="0">
                <a:solidFill>
                  <a:schemeClr val="lt1"/>
                </a:solidFill>
              </a:endParaRPr>
            </a:p>
            <a:p>
              <a:pPr algn="ctr">
                <a:lnSpc>
                  <a:spcPct val="90000"/>
                </a:lnSpc>
                <a:spcBef>
                  <a:spcPts val="420"/>
                </a:spcBef>
              </a:pPr>
              <a:r>
                <a:rPr lang="fr-CA" sz="1200" b="1" dirty="0">
                  <a:solidFill>
                    <a:schemeClr val="lt1"/>
                  </a:solidFill>
                </a:rPr>
                <a:t>Investissements Réhabilitation (remplacement) réseau d'aqueduc et d’égout</a:t>
              </a:r>
              <a:endParaRPr dirty="0"/>
            </a:p>
            <a:p>
              <a:pPr algn="ctr">
                <a:lnSpc>
                  <a:spcPct val="90000"/>
                </a:lnSpc>
                <a:spcBef>
                  <a:spcPts val="420"/>
                </a:spcBef>
              </a:pPr>
              <a:r>
                <a:rPr lang="fr-CA" sz="1200" b="1" u="sng" dirty="0">
                  <a:solidFill>
                    <a:schemeClr val="lt1"/>
                  </a:solidFill>
                </a:rPr>
                <a:t>2013-2019</a:t>
              </a:r>
              <a:endParaRPr dirty="0"/>
            </a:p>
            <a:p>
              <a:pPr algn="ctr">
                <a:lnSpc>
                  <a:spcPct val="90000"/>
                </a:lnSpc>
                <a:spcBef>
                  <a:spcPts val="420"/>
                </a:spcBef>
              </a:pPr>
              <a:r>
                <a:rPr lang="fr-CA" sz="1200" b="1" dirty="0">
                  <a:solidFill>
                    <a:schemeClr val="lt1"/>
                  </a:solidFill>
                </a:rPr>
                <a:t>Total : </a:t>
              </a:r>
              <a:r>
                <a:rPr lang="fr-CA" sz="1200" dirty="0">
                  <a:solidFill>
                    <a:schemeClr val="lt1"/>
                  </a:solidFill>
                </a:rPr>
                <a:t>713,6 M$</a:t>
              </a:r>
              <a:endParaRPr dirty="0"/>
            </a:p>
            <a:p>
              <a:pPr algn="ctr">
                <a:lnSpc>
                  <a:spcPct val="90000"/>
                </a:lnSpc>
              </a:pPr>
              <a:r>
                <a:rPr lang="fr-CA" sz="1200" b="1" dirty="0">
                  <a:solidFill>
                    <a:schemeClr val="lt1"/>
                  </a:solidFill>
                </a:rPr>
                <a:t>Moyenne : </a:t>
              </a:r>
              <a:r>
                <a:rPr lang="fr-CA" sz="1200" dirty="0">
                  <a:solidFill>
                    <a:schemeClr val="lt1"/>
                  </a:solidFill>
                </a:rPr>
                <a:t>178,4 M$/an</a:t>
              </a:r>
              <a:endParaRPr dirty="0"/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fr-CA" sz="1200" b="1" dirty="0">
                  <a:solidFill>
                    <a:schemeClr val="lt1"/>
                  </a:solidFill>
                </a:rPr>
                <a:t>Conduite : </a:t>
              </a:r>
              <a:r>
                <a:rPr lang="fr-CA" sz="1200" dirty="0">
                  <a:solidFill>
                    <a:schemeClr val="lt1"/>
                  </a:solidFill>
                </a:rPr>
                <a:t>476,9 km </a:t>
              </a:r>
              <a:endParaRPr dirty="0"/>
            </a:p>
            <a:p>
              <a:pPr algn="ctr">
                <a:lnSpc>
                  <a:spcPct val="90000"/>
                </a:lnSpc>
              </a:pPr>
              <a:r>
                <a:rPr lang="fr-CA" sz="1200" b="1" dirty="0">
                  <a:solidFill>
                    <a:schemeClr val="lt1"/>
                  </a:solidFill>
                </a:rPr>
                <a:t>Moyenne : </a:t>
              </a:r>
              <a:r>
                <a:rPr lang="fr-CA" sz="1200" dirty="0">
                  <a:solidFill>
                    <a:schemeClr val="lt1"/>
                  </a:solidFill>
                </a:rPr>
                <a:t>119,2 km/an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9757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453345" y="1428656"/>
            <a:ext cx="8568952" cy="417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CA" dirty="0" smtClean="0"/>
              <a:t>Programmation </a:t>
            </a:r>
            <a:r>
              <a:rPr lang="fr-CA" dirty="0"/>
              <a:t>de réhabilitation des infrastructures d’eau</a:t>
            </a:r>
            <a:br>
              <a:rPr lang="fr-CA" dirty="0"/>
            </a:br>
            <a:endParaRPr sz="1100" dirty="0"/>
          </a:p>
          <a:p>
            <a:pPr marL="0" indent="0">
              <a:buNone/>
            </a:pPr>
            <a:endParaRPr dirty="0"/>
          </a:p>
        </p:txBody>
      </p:sp>
      <p:sp>
        <p:nvSpPr>
          <p:cNvPr id="259" name="Google Shape;259;p18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5033728" y="649054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fr-CA"/>
              <a:pPr/>
              <a:t>11</a:t>
            </a:fld>
            <a:endParaRPr/>
          </a:p>
        </p:txBody>
      </p:sp>
      <p:sp>
        <p:nvSpPr>
          <p:cNvPr id="260" name="Google Shape;260;p18"/>
          <p:cNvSpPr txBox="1">
            <a:spLocks noGrp="1"/>
          </p:cNvSpPr>
          <p:nvPr>
            <p:ph type="ftr" idx="11"/>
            <p:custDataLst>
              <p:tags r:id="rId3"/>
            </p:custDataLst>
          </p:nvPr>
        </p:nvSpPr>
        <p:spPr>
          <a:xfrm>
            <a:off x="1505072" y="64970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CA"/>
              <a:t>SERVICE DE L'EAU</a:t>
            </a:r>
            <a:endParaRPr/>
          </a:p>
        </p:txBody>
      </p:sp>
      <p:graphicFrame>
        <p:nvGraphicFramePr>
          <p:cNvPr id="262" name="Google Shape;262;p18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81530010"/>
              </p:ext>
            </p:extLst>
          </p:nvPr>
        </p:nvGraphicFramePr>
        <p:xfrm>
          <a:off x="350128" y="1938279"/>
          <a:ext cx="8299602" cy="421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" name="Google Shape;279;p19"/>
          <p:cNvSpPr/>
          <p:nvPr>
            <p:custDataLst>
              <p:tags r:id="rId5"/>
            </p:custDataLst>
          </p:nvPr>
        </p:nvSpPr>
        <p:spPr>
          <a:xfrm>
            <a:off x="9523891" y="2750206"/>
            <a:ext cx="2279190" cy="2152793"/>
          </a:xfrm>
          <a:prstGeom prst="ellipse">
            <a:avLst/>
          </a:prstGeom>
          <a:solidFill>
            <a:srgbClr val="538CD5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fr-CA" sz="1200" b="1" dirty="0">
                <a:solidFill>
                  <a:schemeClr val="lt1"/>
                </a:solidFill>
              </a:rPr>
              <a:t>2013-2021</a:t>
            </a:r>
            <a:endParaRPr sz="1200" b="1" dirty="0">
              <a:solidFill>
                <a:schemeClr val="lt1"/>
              </a:solidFill>
            </a:endParaRPr>
          </a:p>
          <a:p>
            <a:pPr algn="ctr"/>
            <a:r>
              <a:rPr lang="fr-CA" sz="1200" b="1" dirty="0">
                <a:solidFill>
                  <a:schemeClr val="lt1"/>
                </a:solidFill>
              </a:rPr>
              <a:t>Réduction de DMTS enregistrée</a:t>
            </a:r>
            <a:endParaRPr dirty="0"/>
          </a:p>
          <a:p>
            <a:pPr algn="ctr"/>
            <a:r>
              <a:rPr lang="fr-CA" sz="1200" b="1" dirty="0">
                <a:solidFill>
                  <a:schemeClr val="lt1"/>
                </a:solidFill>
              </a:rPr>
              <a:t>2,9 </a:t>
            </a:r>
            <a:r>
              <a:rPr lang="fr-CA" sz="1200" b="1" u="sng" dirty="0">
                <a:solidFill>
                  <a:schemeClr val="lt1"/>
                </a:solidFill>
              </a:rPr>
              <a:t>m</a:t>
            </a:r>
            <a:r>
              <a:rPr lang="fr-CA" sz="12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³/s</a:t>
            </a:r>
            <a:endParaRPr dirty="0"/>
          </a:p>
          <a:p>
            <a:pPr algn="ctr"/>
            <a:endParaRPr sz="1200" b="1" dirty="0">
              <a:solidFill>
                <a:schemeClr val="lt1"/>
              </a:solidFill>
            </a:endParaRPr>
          </a:p>
          <a:p>
            <a:pPr algn="ctr"/>
            <a:r>
              <a:rPr lang="fr-CA" sz="1200" b="1" dirty="0">
                <a:solidFill>
                  <a:schemeClr val="lt1"/>
                </a:solidFill>
              </a:rPr>
              <a:t>2021-2025</a:t>
            </a:r>
            <a:endParaRPr dirty="0"/>
          </a:p>
          <a:p>
            <a:pPr algn="ctr"/>
            <a:r>
              <a:rPr lang="fr-CA" sz="1200" b="1" dirty="0">
                <a:solidFill>
                  <a:schemeClr val="lt1"/>
                </a:solidFill>
              </a:rPr>
              <a:t>Réduction de DMTS projetée</a:t>
            </a:r>
            <a:endParaRPr dirty="0"/>
          </a:p>
          <a:p>
            <a:pPr algn="ctr"/>
            <a:r>
              <a:rPr lang="fr-CA" sz="1200" b="1" dirty="0">
                <a:solidFill>
                  <a:schemeClr val="lt1"/>
                </a:solidFill>
              </a:rPr>
              <a:t>1,9 </a:t>
            </a:r>
            <a:r>
              <a:rPr lang="fr-CA" sz="1200" b="1" u="sng" dirty="0">
                <a:solidFill>
                  <a:schemeClr val="lt1"/>
                </a:solidFill>
              </a:rPr>
              <a:t>m</a:t>
            </a:r>
            <a:r>
              <a:rPr lang="fr-CA" sz="12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³/s</a:t>
            </a:r>
            <a:endParaRPr sz="1200" dirty="0">
              <a:solidFill>
                <a:schemeClr val="lt1"/>
              </a:solidFill>
            </a:endParaRPr>
          </a:p>
          <a:p>
            <a:pPr algn="ctr"/>
            <a:endParaRPr sz="1200" b="1" dirty="0">
              <a:solidFill>
                <a:schemeClr val="lt1"/>
              </a:solidFill>
            </a:endParaRPr>
          </a:p>
          <a:p>
            <a:pPr algn="ctr"/>
            <a:endParaRPr sz="1200" dirty="0">
              <a:solidFill>
                <a:schemeClr val="lt1"/>
              </a:solidFill>
            </a:endParaRPr>
          </a:p>
          <a:p>
            <a:pPr algn="ctr"/>
            <a:endParaRPr sz="1200" dirty="0">
              <a:solidFill>
                <a:schemeClr val="lt1"/>
              </a:solidFill>
            </a:endParaRPr>
          </a:p>
          <a:p>
            <a:pPr algn="ctr"/>
            <a:endParaRPr sz="1200" dirty="0">
              <a:solidFill>
                <a:schemeClr val="lt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PLAN DE GESTION DES DÉBORDEMENTS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fr-CA" dirty="0" smtClean="0"/>
              <a:t>Mesures de compensation régionales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63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3057" y="61866"/>
            <a:ext cx="11343503" cy="638944"/>
          </a:xfrm>
        </p:spPr>
        <p:txBody>
          <a:bodyPr>
            <a:noAutofit/>
          </a:bodyPr>
          <a:lstStyle/>
          <a:p>
            <a:r>
              <a:rPr lang="fr-CA" sz="3600" dirty="0"/>
              <a:t>PLAN DE GESTION DES DÉBORDEMENTS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383057" y="513361"/>
            <a:ext cx="11343503" cy="719138"/>
          </a:xfrm>
        </p:spPr>
        <p:txBody>
          <a:bodyPr/>
          <a:lstStyle/>
          <a:p>
            <a:r>
              <a:rPr lang="fr-CA" dirty="0" smtClean="0"/>
              <a:t>Mesures de compensation régionales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383058" y="1333444"/>
            <a:ext cx="11343503" cy="429106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fr-CA" altLang="fr-FR" dirty="0"/>
              <a:t>2. Exigence du bilan volumétrique nul (pré-post) pour tout projet et valeur d’imperméabilité limité à 50% pour pré-développement</a:t>
            </a:r>
          </a:p>
          <a:p>
            <a:pPr marL="1695450" lvl="3" indent="-457200">
              <a:buFont typeface="Wingdings" panose="05000000000000000000" pitchFamily="2" charset="2"/>
              <a:buChar char="Ø"/>
            </a:pPr>
            <a:r>
              <a:rPr lang="fr-CA" altLang="fr-FR" sz="2400" dirty="0" smtClean="0"/>
              <a:t>Mène globalement à une réduction des volumes débordés (bilan nul +++)</a:t>
            </a:r>
          </a:p>
          <a:p>
            <a:pPr marL="1695450" lvl="3" indent="-457200">
              <a:buFont typeface="Wingdings" panose="05000000000000000000" pitchFamily="2" charset="2"/>
              <a:buChar char="Ø"/>
            </a:pPr>
            <a:r>
              <a:rPr lang="fr-CA" altLang="fr-FR" sz="2400" dirty="0" smtClean="0"/>
              <a:t>Réduction au moins 4 fois ≥ que le volume ajouté par projets en option 3</a:t>
            </a:r>
            <a:r>
              <a:rPr lang="fr-CA" altLang="fr-FR" sz="2400" dirty="0"/>
              <a:t/>
            </a:r>
            <a:br>
              <a:rPr lang="fr-CA" altLang="fr-FR" sz="2400" dirty="0"/>
            </a:br>
            <a:endParaRPr lang="fr-CA" altLang="fr-FR" sz="2400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29A1B4-2274-4446-B7DA-9443E7196671}" type="slidenum">
              <a:rPr lang="fr-CA" smtClean="0"/>
              <a:pPr/>
              <a:t>12</a:t>
            </a:fld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smtClean="0"/>
              <a:t>SERVICE DE L'EAU</a:t>
            </a:r>
            <a:endParaRPr lang="fr-CA" dirty="0"/>
          </a:p>
        </p:txBody>
      </p:sp>
      <p:sp>
        <p:nvSpPr>
          <p:cNvPr id="8" name="Espace réservé du contenu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889971" y="3615764"/>
            <a:ext cx="4824536" cy="20882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spcBef>
                <a:spcPct val="20000"/>
              </a:spcBef>
              <a:buClr>
                <a:srgbClr val="073E87"/>
              </a:buClr>
              <a:buSzPct val="70000"/>
              <a:buFont typeface="Wingdings 2" panose="05020102010507070707" pitchFamily="18" charset="2"/>
              <a:buChar char="8"/>
              <a:defRPr sz="2400" kern="1200">
                <a:solidFill>
                  <a:srgbClr val="7F7F7F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73E87"/>
              </a:buClr>
              <a:buSzPct val="70000"/>
              <a:buFont typeface="Arial" panose="020B0604020202020204" pitchFamily="34" charset="0"/>
              <a:buChar char="•"/>
              <a:defRPr sz="2000" kern="1200">
                <a:solidFill>
                  <a:srgbClr val="7F7F7F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fr-CA" altLang="fr-FR" dirty="0">
                <a:solidFill>
                  <a:schemeClr val="bg1"/>
                </a:solidFill>
              </a:rPr>
              <a:t>Notre exigence de bilan nul +++ est suffisante pour assurer un bilan négatif pour les eaux pluviales des projets assujettis à la LQE</a:t>
            </a:r>
            <a:endParaRPr lang="fr-CA" altLang="fr-FR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602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6561" y="58223"/>
            <a:ext cx="11380573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CA" sz="3600" dirty="0"/>
              <a:t>PLAN DE GESTION DES DÉBORDEMENTS</a:t>
            </a:r>
            <a:endParaRPr dirty="0"/>
          </a:p>
        </p:txBody>
      </p:sp>
      <p:sp>
        <p:nvSpPr>
          <p:cNvPr id="296" name="Google Shape;296;p21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96562" y="520672"/>
            <a:ext cx="11380572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fr-CA" dirty="0"/>
              <a:t>Dispositions et exigences </a:t>
            </a:r>
            <a:endParaRPr dirty="0"/>
          </a:p>
        </p:txBody>
      </p:sp>
      <p:sp>
        <p:nvSpPr>
          <p:cNvPr id="297" name="Google Shape;297;p21"/>
          <p:cNvSpPr txBox="1">
            <a:spLocks noGrp="1"/>
          </p:cNvSpPr>
          <p:nvPr>
            <p:ph type="body" idx="2"/>
            <p:custDataLst>
              <p:tags r:id="rId3"/>
            </p:custDataLst>
          </p:nvPr>
        </p:nvSpPr>
        <p:spPr>
          <a:xfrm>
            <a:off x="296561" y="1066026"/>
            <a:ext cx="11380573" cy="64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fr-CA" dirty="0"/>
              <a:t>Exigences applicables en </a:t>
            </a:r>
            <a:r>
              <a:rPr lang="fr-CA" dirty="0">
                <a:solidFill>
                  <a:srgbClr val="7F7F7F"/>
                </a:solidFill>
              </a:rPr>
              <a:t>fonction</a:t>
            </a:r>
            <a:r>
              <a:rPr lang="fr-CA" dirty="0"/>
              <a:t> des types d’eau</a:t>
            </a:r>
            <a:endParaRPr dirty="0"/>
          </a:p>
        </p:txBody>
      </p:sp>
      <p:sp>
        <p:nvSpPr>
          <p:cNvPr id="298" name="Google Shape;298;p21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5033728" y="649054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fr-CA"/>
              <a:pPr/>
              <a:t>13</a:t>
            </a:fld>
            <a:endParaRPr/>
          </a:p>
        </p:txBody>
      </p:sp>
      <p:sp>
        <p:nvSpPr>
          <p:cNvPr id="299" name="Google Shape;299;p21"/>
          <p:cNvSpPr txBox="1">
            <a:spLocks noGrp="1"/>
          </p:cNvSpPr>
          <p:nvPr>
            <p:ph type="ftr" idx="11"/>
            <p:custDataLst>
              <p:tags r:id="rId5"/>
            </p:custDataLst>
          </p:nvPr>
        </p:nvSpPr>
        <p:spPr>
          <a:xfrm>
            <a:off x="1505072" y="64970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CA"/>
              <a:t>SERVICE DE L'EAU</a:t>
            </a:r>
            <a:endParaRPr/>
          </a:p>
        </p:txBody>
      </p:sp>
      <p:grpSp>
        <p:nvGrpSpPr>
          <p:cNvPr id="300" name="Google Shape;300;p21"/>
          <p:cNvGrpSpPr/>
          <p:nvPr>
            <p:custDataLst>
              <p:tags r:id="rId6"/>
            </p:custDataLst>
          </p:nvPr>
        </p:nvGrpSpPr>
        <p:grpSpPr>
          <a:xfrm>
            <a:off x="1825684" y="1792987"/>
            <a:ext cx="8378451" cy="2686108"/>
            <a:chOff x="26097" y="42018"/>
            <a:chExt cx="9999481" cy="3308430"/>
          </a:xfrm>
        </p:grpSpPr>
        <p:grpSp>
          <p:nvGrpSpPr>
            <p:cNvPr id="301" name="Google Shape;301;p21"/>
            <p:cNvGrpSpPr/>
            <p:nvPr/>
          </p:nvGrpSpPr>
          <p:grpSpPr>
            <a:xfrm>
              <a:off x="1907350" y="42018"/>
              <a:ext cx="8118228" cy="3308430"/>
              <a:chOff x="-92900" y="42018"/>
              <a:chExt cx="8118228" cy="3308430"/>
            </a:xfrm>
          </p:grpSpPr>
          <p:sp>
            <p:nvSpPr>
              <p:cNvPr id="302" name="Google Shape;302;p21"/>
              <p:cNvSpPr/>
              <p:nvPr/>
            </p:nvSpPr>
            <p:spPr>
              <a:xfrm>
                <a:off x="1133475" y="47625"/>
                <a:ext cx="1581150" cy="885825"/>
              </a:xfrm>
              <a:prstGeom prst="ellipse">
                <a:avLst/>
              </a:prstGeom>
              <a:gradFill>
                <a:gsLst>
                  <a:gs pos="0">
                    <a:srgbClr val="AFAFAF"/>
                  </a:gs>
                  <a:gs pos="50000">
                    <a:srgbClr val="A5A5A5"/>
                  </a:gs>
                  <a:gs pos="100000">
                    <a:srgbClr val="919191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03;p21"/>
              <p:cNvSpPr txBox="1"/>
              <p:nvPr/>
            </p:nvSpPr>
            <p:spPr>
              <a:xfrm>
                <a:off x="1133475" y="339897"/>
                <a:ext cx="1590979" cy="361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fr-CA" sz="11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Eaux pluviales</a:t>
                </a:r>
                <a:endParaRPr sz="1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21"/>
              <p:cNvSpPr/>
              <p:nvPr/>
            </p:nvSpPr>
            <p:spPr>
              <a:xfrm>
                <a:off x="3996540" y="42018"/>
                <a:ext cx="1581150" cy="885825"/>
              </a:xfrm>
              <a:prstGeom prst="ellipse">
                <a:avLst/>
              </a:prstGeom>
              <a:gradFill>
                <a:gsLst>
                  <a:gs pos="0">
                    <a:srgbClr val="AFAFAF"/>
                  </a:gs>
                  <a:gs pos="50000">
                    <a:srgbClr val="A5A5A5"/>
                  </a:gs>
                  <a:gs pos="100000">
                    <a:srgbClr val="919191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305;p21"/>
              <p:cNvSpPr txBox="1"/>
              <p:nvPr/>
            </p:nvSpPr>
            <p:spPr>
              <a:xfrm>
                <a:off x="4101315" y="199997"/>
                <a:ext cx="1333499" cy="476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fr-CA" sz="11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Eaux usées domestiques</a:t>
                </a:r>
                <a:endParaRPr sz="11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1"/>
              <p:cNvSpPr/>
              <p:nvPr/>
            </p:nvSpPr>
            <p:spPr>
              <a:xfrm>
                <a:off x="6191250" y="47625"/>
                <a:ext cx="1581150" cy="885825"/>
              </a:xfrm>
              <a:prstGeom prst="ellipse">
                <a:avLst/>
              </a:prstGeom>
              <a:gradFill>
                <a:gsLst>
                  <a:gs pos="0">
                    <a:srgbClr val="AFAFAF"/>
                  </a:gs>
                  <a:gs pos="50000">
                    <a:srgbClr val="A5A5A5"/>
                  </a:gs>
                  <a:gs pos="100000">
                    <a:srgbClr val="919191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07;p21"/>
              <p:cNvSpPr txBox="1"/>
              <p:nvPr/>
            </p:nvSpPr>
            <p:spPr>
              <a:xfrm>
                <a:off x="6159917" y="128005"/>
                <a:ext cx="1647825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fr-CA" sz="11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Eaux usées industrielles (de procédé)</a:t>
                </a:r>
                <a:endParaRPr sz="1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08" name="Google Shape;308;p21"/>
              <p:cNvCxnSpPr>
                <a:endCxn id="309" idx="0"/>
              </p:cNvCxnSpPr>
              <p:nvPr/>
            </p:nvCxnSpPr>
            <p:spPr>
              <a:xfrm flipH="1">
                <a:off x="913355" y="979658"/>
                <a:ext cx="879000" cy="426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B9BD5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10" name="Google Shape;310;p21"/>
              <p:cNvCxnSpPr>
                <a:endCxn id="311" idx="0"/>
              </p:cNvCxnSpPr>
              <p:nvPr/>
            </p:nvCxnSpPr>
            <p:spPr>
              <a:xfrm>
                <a:off x="1982115" y="979680"/>
                <a:ext cx="948253" cy="418799"/>
              </a:xfrm>
              <a:prstGeom prst="straightConnector1">
                <a:avLst/>
              </a:prstGeom>
              <a:noFill/>
              <a:ln w="9525" cap="flat" cmpd="sng">
                <a:solidFill>
                  <a:srgbClr val="5B9BD5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12" name="Google Shape;312;p21"/>
              <p:cNvCxnSpPr>
                <a:endCxn id="313" idx="0"/>
              </p:cNvCxnSpPr>
              <p:nvPr/>
            </p:nvCxnSpPr>
            <p:spPr>
              <a:xfrm flipH="1">
                <a:off x="4783495" y="1026170"/>
                <a:ext cx="5973" cy="335915"/>
              </a:xfrm>
              <a:prstGeom prst="straightConnector1">
                <a:avLst/>
              </a:prstGeom>
              <a:noFill/>
              <a:ln w="9525" cap="flat" cmpd="sng">
                <a:solidFill>
                  <a:srgbClr val="5B9BD5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grpSp>
            <p:nvGrpSpPr>
              <p:cNvPr id="314" name="Google Shape;314;p21"/>
              <p:cNvGrpSpPr/>
              <p:nvPr/>
            </p:nvGrpSpPr>
            <p:grpSpPr>
              <a:xfrm>
                <a:off x="-92900" y="1340227"/>
                <a:ext cx="8118228" cy="2010221"/>
                <a:chOff x="-92900" y="-402848"/>
                <a:chExt cx="8118228" cy="2010221"/>
              </a:xfrm>
            </p:grpSpPr>
            <p:sp>
              <p:nvSpPr>
                <p:cNvPr id="315" name="Google Shape;315;p21"/>
                <p:cNvSpPr/>
                <p:nvPr/>
              </p:nvSpPr>
              <p:spPr>
                <a:xfrm>
                  <a:off x="6152352" y="-401638"/>
                  <a:ext cx="1573003" cy="5901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09" name="Google Shape;309;p21"/>
                <p:cNvSpPr/>
                <p:nvPr/>
              </p:nvSpPr>
              <p:spPr>
                <a:xfrm>
                  <a:off x="198859" y="-337417"/>
                  <a:ext cx="1428991" cy="46672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6" name="Google Shape;316;p21"/>
                <p:cNvSpPr txBox="1"/>
                <p:nvPr/>
              </p:nvSpPr>
              <p:spPr>
                <a:xfrm>
                  <a:off x="94152" y="-275241"/>
                  <a:ext cx="1638404" cy="2571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fr-CA" sz="1200" dirty="0">
                      <a:latin typeface="Calibri"/>
                      <a:ea typeface="Calibri"/>
                      <a:cs typeface="Calibri"/>
                      <a:sym typeface="Calibri"/>
                    </a:rPr>
                    <a:t>Égout pluvial </a:t>
                  </a:r>
                  <a:endParaRPr sz="1200" dirty="0"/>
                </a:p>
              </p:txBody>
            </p:sp>
            <p:sp>
              <p:nvSpPr>
                <p:cNvPr id="311" name="Google Shape;311;p21"/>
                <p:cNvSpPr/>
                <p:nvPr/>
              </p:nvSpPr>
              <p:spPr>
                <a:xfrm>
                  <a:off x="2323754" y="-344596"/>
                  <a:ext cx="1213225" cy="449383"/>
                </a:xfrm>
                <a:prstGeom prst="roundRect">
                  <a:avLst>
                    <a:gd name="adj" fmla="val 16667"/>
                  </a:avLst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17" name="Google Shape;317;p21"/>
                <p:cNvSpPr txBox="1"/>
                <p:nvPr/>
              </p:nvSpPr>
              <p:spPr>
                <a:xfrm>
                  <a:off x="2295675" y="-270905"/>
                  <a:ext cx="1342999" cy="2693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just">
                    <a:lnSpc>
                      <a:spcPct val="107000"/>
                    </a:lnSpc>
                  </a:pPr>
                  <a:r>
                    <a:rPr lang="fr-CA" sz="1200" b="1" dirty="0">
                      <a:latin typeface="Calibri"/>
                      <a:ea typeface="Calibri"/>
                      <a:cs typeface="Calibri"/>
                      <a:sym typeface="Calibri"/>
                    </a:rPr>
                    <a:t>Égout unitaire</a:t>
                  </a:r>
                  <a:endParaRPr sz="1200" b="1" dirty="0"/>
                </a:p>
              </p:txBody>
            </p:sp>
            <p:sp>
              <p:nvSpPr>
                <p:cNvPr id="313" name="Google Shape;313;p21"/>
                <p:cNvSpPr/>
                <p:nvPr/>
              </p:nvSpPr>
              <p:spPr>
                <a:xfrm>
                  <a:off x="3989300" y="-380989"/>
                  <a:ext cx="1588389" cy="56947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18" name="Google Shape;318;p21"/>
                <p:cNvSpPr txBox="1"/>
                <p:nvPr/>
              </p:nvSpPr>
              <p:spPr>
                <a:xfrm>
                  <a:off x="3915955" y="-371660"/>
                  <a:ext cx="1769289" cy="4667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fr-CA" sz="1200" dirty="0">
                      <a:latin typeface="Calibri"/>
                      <a:ea typeface="Calibri"/>
                      <a:cs typeface="Calibri"/>
                      <a:sym typeface="Calibri"/>
                    </a:rPr>
                    <a:t>Égout sanitaire ou égout unitaire</a:t>
                  </a:r>
                  <a:endParaRPr sz="1200" dirty="0"/>
                </a:p>
              </p:txBody>
            </p:sp>
            <p:sp>
              <p:nvSpPr>
                <p:cNvPr id="319" name="Google Shape;319;p21"/>
                <p:cNvSpPr txBox="1"/>
                <p:nvPr/>
              </p:nvSpPr>
              <p:spPr>
                <a:xfrm>
                  <a:off x="6178315" y="-402848"/>
                  <a:ext cx="1533943" cy="4667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fr-CA" sz="1200" dirty="0">
                      <a:latin typeface="Calibri"/>
                      <a:ea typeface="Calibri"/>
                      <a:cs typeface="Calibri"/>
                      <a:sym typeface="Calibri"/>
                    </a:rPr>
                    <a:t>Égout sanitaire ou égout unitaire</a:t>
                  </a:r>
                  <a:endParaRPr sz="1200" dirty="0"/>
                </a:p>
              </p:txBody>
            </p:sp>
            <p:grpSp>
              <p:nvGrpSpPr>
                <p:cNvPr id="320" name="Google Shape;320;p21"/>
                <p:cNvGrpSpPr/>
                <p:nvPr/>
              </p:nvGrpSpPr>
              <p:grpSpPr>
                <a:xfrm>
                  <a:off x="-92900" y="248150"/>
                  <a:ext cx="8118228" cy="1359223"/>
                  <a:chOff x="-92900" y="-523375"/>
                  <a:chExt cx="8118228" cy="1359223"/>
                </a:xfrm>
              </p:grpSpPr>
              <p:sp>
                <p:nvSpPr>
                  <p:cNvPr id="321" name="Google Shape;321;p21"/>
                  <p:cNvSpPr txBox="1"/>
                  <p:nvPr/>
                </p:nvSpPr>
                <p:spPr>
                  <a:xfrm>
                    <a:off x="-92900" y="-523375"/>
                    <a:ext cx="2082798" cy="135922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</a:pPr>
                    <a:r>
                      <a:rPr lang="fr-CA" sz="1050" dirty="0">
                        <a:latin typeface="Calibri"/>
                        <a:ea typeface="Calibri"/>
                        <a:cs typeface="Calibri"/>
                        <a:sym typeface="Calibri"/>
                      </a:rPr>
                      <a:t>Non couvert par le PGD.</a:t>
                    </a:r>
                    <a:endParaRPr dirty="0"/>
                  </a:p>
                  <a:p>
                    <a:pPr>
                      <a:lnSpc>
                        <a:spcPct val="107000"/>
                      </a:lnSpc>
                    </a:pPr>
                    <a:endParaRPr sz="1050" dirty="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>
                      <a:lnSpc>
                        <a:spcPct val="107000"/>
                      </a:lnSpc>
                    </a:pPr>
                    <a:r>
                      <a:rPr lang="fr-CA" sz="1050" dirty="0">
                        <a:latin typeface="Calibri"/>
                        <a:ea typeface="Calibri"/>
                        <a:cs typeface="Calibri"/>
                        <a:sym typeface="Calibri"/>
                      </a:rPr>
                      <a:t>Les règlements municipaux en vigueur dans les villes liées sont applicables. </a:t>
                    </a:r>
                    <a:r>
                      <a:rPr lang="fr-CA" sz="1100" dirty="0">
                        <a:latin typeface="Calibri"/>
                        <a:ea typeface="Calibri"/>
                        <a:cs typeface="Calibri"/>
                        <a:sym typeface="Calibri"/>
                      </a:rPr>
                      <a:t> </a:t>
                    </a:r>
                    <a:endParaRPr dirty="0"/>
                  </a:p>
                </p:txBody>
              </p:sp>
              <p:sp>
                <p:nvSpPr>
                  <p:cNvPr id="322" name="Google Shape;322;p21"/>
                  <p:cNvSpPr txBox="1"/>
                  <p:nvPr/>
                </p:nvSpPr>
                <p:spPr>
                  <a:xfrm>
                    <a:off x="2288177" y="-485194"/>
                    <a:ext cx="1402845" cy="61733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</a:pPr>
                    <a:r>
                      <a:rPr lang="fr-CA" sz="1050" dirty="0">
                        <a:latin typeface="Calibri"/>
                        <a:ea typeface="Calibri"/>
                        <a:cs typeface="Calibri"/>
                        <a:sym typeface="Calibri"/>
                      </a:rPr>
                      <a:t>Exigence de bilan volumétrique nul (voir tableau des exigences) </a:t>
                    </a:r>
                    <a:endParaRPr dirty="0"/>
                  </a:p>
                </p:txBody>
              </p:sp>
              <p:sp>
                <p:nvSpPr>
                  <p:cNvPr id="323" name="Google Shape;323;p21"/>
                  <p:cNvSpPr txBox="1"/>
                  <p:nvPr/>
                </p:nvSpPr>
                <p:spPr>
                  <a:xfrm>
                    <a:off x="3915955" y="-509162"/>
                    <a:ext cx="1905000" cy="98434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</a:pPr>
                    <a:r>
                      <a:rPr lang="fr-CA" sz="1050" dirty="0">
                        <a:latin typeface="Calibri"/>
                        <a:ea typeface="Calibri"/>
                        <a:cs typeface="Calibri"/>
                        <a:sym typeface="Calibri"/>
                      </a:rPr>
                      <a:t>Ajout des eaux accepté si la capacité résiduelle de la conduite aval est suffisante. </a:t>
                    </a:r>
                    <a:endParaRPr dirty="0"/>
                  </a:p>
                </p:txBody>
              </p:sp>
              <p:sp>
                <p:nvSpPr>
                  <p:cNvPr id="324" name="Google Shape;324;p21"/>
                  <p:cNvSpPr txBox="1"/>
                  <p:nvPr/>
                </p:nvSpPr>
                <p:spPr>
                  <a:xfrm>
                    <a:off x="6120328" y="-508696"/>
                    <a:ext cx="1905000" cy="103602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</a:pPr>
                    <a:r>
                      <a:rPr lang="fr-CA" sz="1050" dirty="0">
                        <a:latin typeface="Calibri"/>
                        <a:ea typeface="Calibri"/>
                        <a:cs typeface="Calibri"/>
                        <a:sym typeface="Calibri"/>
                      </a:rPr>
                      <a:t>Ajout des eaux accepté. Des efforts de réduction et réutilisation de l’eau doivent être réalisés. </a:t>
                    </a:r>
                    <a:endParaRPr sz="1050" dirty="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25" name="Google Shape;325;p21"/>
            <p:cNvGrpSpPr/>
            <p:nvPr/>
          </p:nvGrpSpPr>
          <p:grpSpPr>
            <a:xfrm>
              <a:off x="26097" y="47625"/>
              <a:ext cx="2545653" cy="3038945"/>
              <a:chOff x="26097" y="-76200"/>
              <a:chExt cx="2545653" cy="3038945"/>
            </a:xfrm>
          </p:grpSpPr>
          <p:sp>
            <p:nvSpPr>
              <p:cNvPr id="326" name="Google Shape;326;p21"/>
              <p:cNvSpPr/>
              <p:nvPr/>
            </p:nvSpPr>
            <p:spPr>
              <a:xfrm>
                <a:off x="942975" y="-76200"/>
                <a:ext cx="1581150" cy="885825"/>
              </a:xfrm>
              <a:prstGeom prst="ellipse">
                <a:avLst/>
              </a:prstGeom>
              <a:gradFill>
                <a:gsLst>
                  <a:gs pos="0">
                    <a:srgbClr val="AFAFAF"/>
                  </a:gs>
                  <a:gs pos="50000">
                    <a:srgbClr val="A5A5A5"/>
                  </a:gs>
                  <a:gs pos="100000">
                    <a:srgbClr val="919191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7" name="Google Shape;327;p21"/>
              <p:cNvSpPr txBox="1"/>
              <p:nvPr/>
            </p:nvSpPr>
            <p:spPr>
              <a:xfrm>
                <a:off x="923925" y="133350"/>
                <a:ext cx="1647825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fr-CA" sz="11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Eaux d’infiltration (souterraines)</a:t>
                </a:r>
                <a:endParaRPr sz="11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1"/>
              <p:cNvSpPr txBox="1"/>
              <p:nvPr/>
            </p:nvSpPr>
            <p:spPr>
              <a:xfrm>
                <a:off x="26097" y="1907913"/>
                <a:ext cx="1905000" cy="1054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fr-CA" sz="1050" dirty="0">
                    <a:latin typeface="Calibri"/>
                    <a:ea typeface="Calibri"/>
                    <a:cs typeface="Calibri"/>
                    <a:sym typeface="Calibri"/>
                  </a:rPr>
                  <a:t>Si </a:t>
                </a:r>
                <a:r>
                  <a:rPr lang="fr-CA" sz="1050" dirty="0" err="1">
                    <a:latin typeface="Calibri"/>
                    <a:ea typeface="Calibri"/>
                    <a:cs typeface="Calibri"/>
                    <a:sym typeface="Calibri"/>
                  </a:rPr>
                  <a:t>Qmax</a:t>
                </a:r>
                <a:r>
                  <a:rPr lang="fr-CA" sz="1050" dirty="0">
                    <a:latin typeface="Calibri"/>
                    <a:ea typeface="Calibri"/>
                    <a:cs typeface="Calibri"/>
                    <a:sym typeface="Calibri"/>
                  </a:rPr>
                  <a:t> ajouté ≥ 10 m</a:t>
                </a:r>
                <a:r>
                  <a:rPr lang="fr-CA" sz="1050" baseline="30000" dirty="0"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r>
                  <a:rPr lang="fr-CA" sz="1050" dirty="0">
                    <a:latin typeface="Calibri"/>
                    <a:ea typeface="Calibri"/>
                    <a:cs typeface="Calibri"/>
                    <a:sym typeface="Calibri"/>
                  </a:rPr>
                  <a:t>/j, alors les volumes doivent être inclus dans le bilan hydrique du projet.</a:t>
                </a:r>
                <a:endParaRPr dirty="0"/>
              </a:p>
              <a:p>
                <a:pPr marL="144145">
                  <a:lnSpc>
                    <a:spcPct val="107000"/>
                  </a:lnSpc>
                </a:pPr>
                <a:r>
                  <a:rPr lang="fr-CA" sz="1100" dirty="0"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dirty="0"/>
              </a:p>
            </p:txBody>
          </p:sp>
          <p:sp>
            <p:nvSpPr>
              <p:cNvPr id="329" name="Google Shape;329;p21"/>
              <p:cNvSpPr/>
              <p:nvPr/>
            </p:nvSpPr>
            <p:spPr>
              <a:xfrm>
                <a:off x="52815" y="1296553"/>
                <a:ext cx="1761457" cy="436323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30" name="Google Shape;330;p21"/>
              <p:cNvSpPr txBox="1"/>
              <p:nvPr/>
            </p:nvSpPr>
            <p:spPr>
              <a:xfrm>
                <a:off x="59364" y="1330783"/>
                <a:ext cx="1761457" cy="334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fr-CA" sz="1200" b="1" dirty="0">
                    <a:latin typeface="Calibri"/>
                    <a:ea typeface="Calibri"/>
                    <a:cs typeface="Calibri"/>
                    <a:sym typeface="Calibri"/>
                  </a:rPr>
                  <a:t>Égout unitaire</a:t>
                </a:r>
                <a:endParaRPr sz="1200" b="1" dirty="0"/>
              </a:p>
            </p:txBody>
          </p:sp>
          <p:cxnSp>
            <p:nvCxnSpPr>
              <p:cNvPr id="331" name="Google Shape;331;p21"/>
              <p:cNvCxnSpPr/>
              <p:nvPr/>
            </p:nvCxnSpPr>
            <p:spPr>
              <a:xfrm flipH="1">
                <a:off x="927446" y="858734"/>
                <a:ext cx="742799" cy="393301"/>
              </a:xfrm>
              <a:prstGeom prst="straightConnector1">
                <a:avLst/>
              </a:prstGeom>
              <a:noFill/>
              <a:ln w="9525" cap="flat" cmpd="sng">
                <a:solidFill>
                  <a:srgbClr val="5B9BD5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cxnSp>
          <p:nvCxnSpPr>
            <p:cNvPr id="332" name="Google Shape;332;p21"/>
            <p:cNvCxnSpPr>
              <a:stCxn id="327" idx="2"/>
            </p:cNvCxnSpPr>
            <p:nvPr/>
          </p:nvCxnSpPr>
          <p:spPr>
            <a:xfrm>
              <a:off x="1747838" y="952499"/>
              <a:ext cx="897563" cy="434109"/>
            </a:xfrm>
            <a:prstGeom prst="straightConnector1">
              <a:avLst/>
            </a:prstGeom>
            <a:noFill/>
            <a:ln w="9525" cap="flat" cmpd="sng">
              <a:solidFill>
                <a:srgbClr val="5B9BD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cxnSp>
        <p:nvCxnSpPr>
          <p:cNvPr id="333" name="Google Shape;333;p21"/>
          <p:cNvCxnSpPr/>
          <p:nvPr>
            <p:custDataLst>
              <p:tags r:id="rId7"/>
            </p:custDataLst>
          </p:nvPr>
        </p:nvCxnSpPr>
        <p:spPr>
          <a:xfrm>
            <a:off x="9329794" y="2580311"/>
            <a:ext cx="49" cy="264938"/>
          </a:xfrm>
          <a:prstGeom prst="straightConnector1">
            <a:avLst/>
          </a:prstGeom>
          <a:noFill/>
          <a:ln w="9525" cap="flat" cmpd="sng">
            <a:solidFill>
              <a:srgbClr val="5B9BD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aphicFrame>
        <p:nvGraphicFramePr>
          <p:cNvPr id="334" name="Google Shape;334;p21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815290061"/>
              </p:ext>
            </p:extLst>
          </p:nvPr>
        </p:nvGraphicFramePr>
        <p:xfrm>
          <a:off x="6822392" y="4768372"/>
          <a:ext cx="3218050" cy="1158462"/>
        </p:xfrm>
        <a:graphic>
          <a:graphicData uri="http://schemas.openxmlformats.org/drawingml/2006/table">
            <a:tbl>
              <a:tblPr>
                <a:noFill/>
                <a:tableStyleId>{EF774305-3176-4728-B737-6B97B6CC49E3}</a:tableStyleId>
              </a:tblPr>
              <a:tblGrid>
                <a:gridCol w="3218050"/>
              </a:tblGrid>
              <a:tr h="21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CA" sz="1200" b="1" i="0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Bénéfices de l'encadrement</a:t>
                      </a:r>
                      <a:endParaRPr sz="1200" b="1" i="0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  <a:ea typeface="Arial"/>
                        <a:cs typeface="Arial"/>
                        <a:sym typeface="Calibri"/>
                      </a:endParaRPr>
                    </a:p>
                  </a:txBody>
                  <a:tcPr marL="22225" marR="25400" marT="25400" marB="25400" anchor="ctr"/>
                </a:tc>
              </a:tr>
              <a:tr h="89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50" u="none" strike="noStrike" cap="none" dirty="0"/>
                        <a:t>Évite le blocage des projets en réseau </a:t>
                      </a:r>
                      <a:r>
                        <a:rPr lang="fr-CA" sz="1050" u="none" strike="noStrike" cap="none" dirty="0" smtClean="0"/>
                        <a:t>séparatif.</a:t>
                      </a:r>
                      <a:endParaRPr sz="12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50" u="none" strike="noStrike" cap="none" dirty="0"/>
                        <a:t>Valorise les gains collectifs issus des investissements en maintien des </a:t>
                      </a:r>
                      <a:r>
                        <a:rPr lang="fr-CA" sz="1050" u="none" strike="noStrike" cap="none" dirty="0" smtClean="0"/>
                        <a:t>réseaux.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2225" marR="25400" marT="25400" marB="25400" anchor="ctr"/>
                </a:tc>
              </a:tr>
            </a:tbl>
          </a:graphicData>
        </a:graphic>
      </p:graphicFrame>
      <p:graphicFrame>
        <p:nvGraphicFramePr>
          <p:cNvPr id="335" name="Google Shape;335;p21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153784689"/>
              </p:ext>
            </p:extLst>
          </p:nvPr>
        </p:nvGraphicFramePr>
        <p:xfrm>
          <a:off x="1848070" y="4886757"/>
          <a:ext cx="2552600" cy="1350575"/>
        </p:xfrm>
        <a:graphic>
          <a:graphicData uri="http://schemas.openxmlformats.org/drawingml/2006/table">
            <a:tbl>
              <a:tblPr>
                <a:noFill/>
                <a:tableStyleId>{EF774305-3176-4728-B737-6B97B6CC49E3}</a:tableStyleId>
              </a:tblPr>
              <a:tblGrid>
                <a:gridCol w="2552600"/>
              </a:tblGrid>
              <a:tr h="280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 b="1" u="none" strike="noStrike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Bénéfices de l'encadrement</a:t>
                      </a:r>
                      <a:endParaRPr sz="1200" b="1" u="none" strike="noStrike" cap="none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2225" marR="25400" marT="25400" marB="25400" anchor="ctr"/>
                </a:tc>
              </a:tr>
              <a:tr h="107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50" u="none" strike="noStrike" cap="none" dirty="0"/>
                        <a:t>Détourner les eaux de pompage du réseau pour faire des </a:t>
                      </a:r>
                      <a:r>
                        <a:rPr lang="fr-CA" sz="1050" u="none" strike="noStrike" cap="none" dirty="0" smtClean="0"/>
                        <a:t>économies</a:t>
                      </a:r>
                      <a:r>
                        <a:rPr lang="fr-CA" sz="1050" u="none" strike="noStrike" cap="none" baseline="0" dirty="0" smtClean="0"/>
                        <a:t> </a:t>
                      </a:r>
                      <a:r>
                        <a:rPr lang="fr-CA" sz="1050" u="none" strike="noStrike" cap="none" dirty="0" smtClean="0"/>
                        <a:t>annuelles </a:t>
                      </a:r>
                      <a:r>
                        <a:rPr lang="fr-CA" sz="1050" u="none" strike="noStrike" cap="none" dirty="0"/>
                        <a:t>récurrentes sur le traitement inutile de ces </a:t>
                      </a:r>
                      <a:r>
                        <a:rPr lang="fr-CA" sz="1050" u="none" strike="noStrike" cap="none" dirty="0" smtClean="0"/>
                        <a:t>eaux.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2225" marR="25400" marT="25400" marB="25400" anchor="ctr"/>
                </a:tc>
              </a:tr>
            </a:tbl>
          </a:graphicData>
        </a:graphic>
      </p:graphicFrame>
      <p:sp>
        <p:nvSpPr>
          <p:cNvPr id="336" name="Google Shape;336;p21"/>
          <p:cNvSpPr/>
          <p:nvPr>
            <p:custDataLst>
              <p:tags r:id="rId10"/>
            </p:custDataLst>
          </p:nvPr>
        </p:nvSpPr>
        <p:spPr>
          <a:xfrm>
            <a:off x="2461693" y="4456612"/>
            <a:ext cx="216024" cy="28803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337" name="Google Shape;337;p21"/>
          <p:cNvSpPr/>
          <p:nvPr>
            <p:custDataLst>
              <p:tags r:id="rId11"/>
            </p:custDataLst>
          </p:nvPr>
        </p:nvSpPr>
        <p:spPr>
          <a:xfrm>
            <a:off x="9221781" y="4344511"/>
            <a:ext cx="216024" cy="28803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338" name="Google Shape;338;p21"/>
          <p:cNvSpPr/>
          <p:nvPr>
            <p:custDataLst>
              <p:tags r:id="rId12"/>
            </p:custDataLst>
          </p:nvPr>
        </p:nvSpPr>
        <p:spPr>
          <a:xfrm>
            <a:off x="7414039" y="4312596"/>
            <a:ext cx="216024" cy="28803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27487" y="82327"/>
            <a:ext cx="8229600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CA" sz="3600" dirty="0"/>
              <a:t>PLAN DE GESTION DES DÉBORDEMENTS</a:t>
            </a:r>
            <a:endParaRPr dirty="0"/>
          </a:p>
        </p:txBody>
      </p:sp>
      <p:sp>
        <p:nvSpPr>
          <p:cNvPr id="286" name="Google Shape;286;p20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7488" y="584898"/>
            <a:ext cx="8230395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fr-CA" dirty="0"/>
              <a:t>Dispositions et </a:t>
            </a:r>
            <a:r>
              <a:rPr lang="fr-CA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exigences</a:t>
            </a:r>
            <a:r>
              <a:rPr lang="fr-CA" dirty="0"/>
              <a:t> </a:t>
            </a:r>
            <a:endParaRPr dirty="0"/>
          </a:p>
        </p:txBody>
      </p:sp>
      <p:sp>
        <p:nvSpPr>
          <p:cNvPr id="288" name="Google Shape;288;p20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5033728" y="649054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fr-CA"/>
              <a:pPr/>
              <a:t>14</a:t>
            </a:fld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type="ftr" idx="11"/>
            <p:custDataLst>
              <p:tags r:id="rId4"/>
            </p:custDataLst>
          </p:nvPr>
        </p:nvSpPr>
        <p:spPr>
          <a:xfrm>
            <a:off x="1505072" y="64970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CA"/>
              <a:t>SERVICE DE L'EAU</a:t>
            </a:r>
            <a:endParaRPr/>
          </a:p>
        </p:txBody>
      </p:sp>
      <p:graphicFrame>
        <p:nvGraphicFramePr>
          <p:cNvPr id="4" name="Diagramme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18177195"/>
              </p:ext>
            </p:extLst>
          </p:nvPr>
        </p:nvGraphicFramePr>
        <p:xfrm>
          <a:off x="630195" y="1503431"/>
          <a:ext cx="7513389" cy="4358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1" name="Groupe 10"/>
          <p:cNvGrpSpPr/>
          <p:nvPr>
            <p:custDataLst>
              <p:tags r:id="rId6"/>
            </p:custDataLst>
          </p:nvPr>
        </p:nvGrpSpPr>
        <p:grpSpPr>
          <a:xfrm>
            <a:off x="8171632" y="4482243"/>
            <a:ext cx="2496368" cy="959278"/>
            <a:chOff x="1076960" y="1554480"/>
            <a:chExt cx="5019040" cy="1016000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076960" y="1554480"/>
              <a:ext cx="5019040" cy="1016000"/>
            </a:xfrm>
            <a:prstGeom prst="snip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just"/>
              <a:r>
                <a:rPr lang="fr-CA" dirty="0">
                  <a:solidFill>
                    <a:schemeClr val="bg2"/>
                  </a:solidFill>
                  <a:latin typeface="Trebuchet MS" panose="020B0603020202020204" pitchFamily="34" charset="0"/>
                </a:rPr>
                <a:t>Effort à coût nul pour limiter les augmentations des apports d’eau. </a:t>
              </a:r>
              <a:endParaRPr lang="fr-FR" dirty="0">
                <a:solidFill>
                  <a:schemeClr val="bg2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6566" y="1604086"/>
              <a:ext cx="4919828" cy="916788"/>
            </a:xfrm>
            <a:prstGeom prst="snip2Diag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234696" rIns="234696" bIns="234696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300" kern="1200"/>
            </a:p>
          </p:txBody>
        </p:sp>
      </p:grpSp>
      <p:grpSp>
        <p:nvGrpSpPr>
          <p:cNvPr id="15" name="Groupe 14"/>
          <p:cNvGrpSpPr/>
          <p:nvPr>
            <p:custDataLst>
              <p:tags r:id="rId7"/>
            </p:custDataLst>
          </p:nvPr>
        </p:nvGrpSpPr>
        <p:grpSpPr>
          <a:xfrm>
            <a:off x="8196306" y="3203206"/>
            <a:ext cx="2471695" cy="1161234"/>
            <a:chOff x="1126566" y="1312217"/>
            <a:chExt cx="5019039" cy="1258263"/>
          </a:xfrm>
        </p:grpSpPr>
        <p:sp>
          <p:nvSpPr>
            <p:cNvPr id="16" name="Rectangle à coins arrondis 11"/>
            <p:cNvSpPr/>
            <p:nvPr/>
          </p:nvSpPr>
          <p:spPr>
            <a:xfrm>
              <a:off x="1126566" y="1312217"/>
              <a:ext cx="5019039" cy="1258263"/>
            </a:xfrm>
            <a:prstGeom prst="snip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CA" dirty="0">
                  <a:solidFill>
                    <a:schemeClr val="bg2"/>
                  </a:solidFill>
                  <a:latin typeface="Trebuchet MS" panose="020B0603020202020204" pitchFamily="34" charset="0"/>
                </a:rPr>
                <a:t>Verdissement et rétention sur lots avec contribution à la réduction des débordements.</a:t>
              </a:r>
              <a:endParaRPr lang="fr-FR" dirty="0">
                <a:solidFill>
                  <a:schemeClr val="bg2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Rectangle 12"/>
            <p:cNvSpPr/>
            <p:nvPr/>
          </p:nvSpPr>
          <p:spPr>
            <a:xfrm>
              <a:off x="1126566" y="1604086"/>
              <a:ext cx="4919828" cy="916788"/>
            </a:xfrm>
            <a:prstGeom prst="snip2Diag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234696" rIns="234696" bIns="234696" numCol="1" spcCol="1270" anchor="ctr" anchorCtr="0">
              <a:noAutofit/>
            </a:bodyPr>
            <a:lstStyle/>
            <a:p>
              <a:pPr algn="just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300" kern="1200"/>
            </a:p>
          </p:txBody>
        </p:sp>
      </p:grpSp>
      <p:sp>
        <p:nvSpPr>
          <p:cNvPr id="6" name="Pentagone 5"/>
          <p:cNvSpPr/>
          <p:nvPr>
            <p:custDataLst>
              <p:tags r:id="rId8"/>
            </p:custDataLst>
          </p:nvPr>
        </p:nvSpPr>
        <p:spPr>
          <a:xfrm rot="5400000">
            <a:off x="8832715" y="1323058"/>
            <a:ext cx="1150014" cy="2340923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>
            <p:custDataLst>
              <p:tags r:id="rId9"/>
            </p:custDataLst>
          </p:nvPr>
        </p:nvSpPr>
        <p:spPr>
          <a:xfrm>
            <a:off x="8237260" y="1987867"/>
            <a:ext cx="229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 dirty="0">
                <a:solidFill>
                  <a:schemeClr val="bg1"/>
                </a:solidFill>
                <a:latin typeface="Trebuchet MS" panose="020B0603020202020204" pitchFamily="34" charset="0"/>
              </a:rPr>
              <a:t>Bénéfices de l’encadrement</a:t>
            </a:r>
            <a:endParaRPr lang="fr-FR" sz="1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5193" y="82327"/>
            <a:ext cx="8229600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CA" sz="3600" dirty="0"/>
              <a:t>PLAN DE GESTION DES DÉBORDEMENTS</a:t>
            </a:r>
            <a:endParaRPr dirty="0"/>
          </a:p>
        </p:txBody>
      </p:sp>
      <p:sp>
        <p:nvSpPr>
          <p:cNvPr id="286" name="Google Shape;286;p20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4399" y="566251"/>
            <a:ext cx="8230395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fr-CA" dirty="0"/>
              <a:t>Dispositions et </a:t>
            </a:r>
            <a:r>
              <a:rPr lang="fr-CA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exigences</a:t>
            </a:r>
            <a:r>
              <a:rPr lang="fr-CA" dirty="0"/>
              <a:t> </a:t>
            </a:r>
            <a:endParaRPr dirty="0"/>
          </a:p>
        </p:txBody>
      </p:sp>
      <p:sp>
        <p:nvSpPr>
          <p:cNvPr id="288" name="Google Shape;288;p20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5033728" y="649054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fr-CA"/>
              <a:pPr/>
              <a:t>15</a:t>
            </a:fld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type="ftr" idx="11"/>
            <p:custDataLst>
              <p:tags r:id="rId4"/>
            </p:custDataLst>
          </p:nvPr>
        </p:nvSpPr>
        <p:spPr>
          <a:xfrm>
            <a:off x="1505072" y="64970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CA"/>
              <a:t>SERVICE DE L'EAU</a:t>
            </a:r>
            <a:endParaRPr/>
          </a:p>
        </p:txBody>
      </p:sp>
      <p:graphicFrame>
        <p:nvGraphicFramePr>
          <p:cNvPr id="4" name="Diagramme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50832336"/>
              </p:ext>
            </p:extLst>
          </p:nvPr>
        </p:nvGraphicFramePr>
        <p:xfrm>
          <a:off x="704335" y="1049035"/>
          <a:ext cx="7285935" cy="4358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5" name="Groupe 14"/>
          <p:cNvGrpSpPr/>
          <p:nvPr>
            <p:custDataLst>
              <p:tags r:id="rId6"/>
            </p:custDataLst>
          </p:nvPr>
        </p:nvGrpSpPr>
        <p:grpSpPr>
          <a:xfrm>
            <a:off x="8150034" y="3206047"/>
            <a:ext cx="2244710" cy="1506199"/>
            <a:chOff x="1126566" y="1312217"/>
            <a:chExt cx="5019039" cy="1258263"/>
          </a:xfrm>
        </p:grpSpPr>
        <p:sp>
          <p:nvSpPr>
            <p:cNvPr id="16" name="Rectangle à coins arrondis 11"/>
            <p:cNvSpPr/>
            <p:nvPr/>
          </p:nvSpPr>
          <p:spPr>
            <a:xfrm>
              <a:off x="1126566" y="1312217"/>
              <a:ext cx="5019039" cy="1258263"/>
            </a:xfrm>
            <a:prstGeom prst="snip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CA" dirty="0">
                  <a:solidFill>
                    <a:schemeClr val="bg2"/>
                  </a:solidFill>
                  <a:latin typeface="Trebuchet MS" panose="020B0603020202020204" pitchFamily="34" charset="0"/>
                </a:rPr>
                <a:t>Réduction des apports d’eau et déminéralisation d’une partie des surfaces. </a:t>
              </a:r>
              <a:endParaRPr lang="fr-FR" dirty="0">
                <a:solidFill>
                  <a:schemeClr val="bg2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Rectangle 12"/>
            <p:cNvSpPr/>
            <p:nvPr/>
          </p:nvSpPr>
          <p:spPr>
            <a:xfrm>
              <a:off x="1126566" y="1604086"/>
              <a:ext cx="4919828" cy="916788"/>
            </a:xfrm>
            <a:prstGeom prst="snip2Diag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234696" rIns="234696" bIns="234696" numCol="1" spcCol="1270" anchor="ctr" anchorCtr="0">
              <a:noAutofit/>
            </a:bodyPr>
            <a:lstStyle/>
            <a:p>
              <a:pPr algn="just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300" kern="1200"/>
            </a:p>
          </p:txBody>
        </p:sp>
      </p:grpSp>
      <p:sp>
        <p:nvSpPr>
          <p:cNvPr id="6" name="Pentagone 5"/>
          <p:cNvSpPr/>
          <p:nvPr>
            <p:custDataLst>
              <p:tags r:id="rId7"/>
            </p:custDataLst>
          </p:nvPr>
        </p:nvSpPr>
        <p:spPr>
          <a:xfrm rot="5400000">
            <a:off x="8576504" y="1195502"/>
            <a:ext cx="1391768" cy="2331935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>
            <p:custDataLst>
              <p:tags r:id="rId8"/>
            </p:custDataLst>
          </p:nvPr>
        </p:nvSpPr>
        <p:spPr>
          <a:xfrm>
            <a:off x="8182004" y="1743433"/>
            <a:ext cx="2299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Bénéfices de l’encadrement</a:t>
            </a:r>
            <a:endParaRPr lang="fr-FR" sz="2000" b="1" dirty="0">
              <a:latin typeface="Trebuchet MS" panose="020B0603020202020204" pitchFamily="34" charset="0"/>
            </a:endParaRPr>
          </a:p>
        </p:txBody>
      </p:sp>
      <p:sp>
        <p:nvSpPr>
          <p:cNvPr id="2" name="ZoneTexte 1"/>
          <p:cNvSpPr txBox="1"/>
          <p:nvPr>
            <p:custDataLst>
              <p:tags r:id="rId9"/>
            </p:custDataLst>
          </p:nvPr>
        </p:nvSpPr>
        <p:spPr>
          <a:xfrm>
            <a:off x="481914" y="5061627"/>
            <a:ext cx="11331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" dirty="0">
                <a:latin typeface="Trebuchet MS" panose="020B0603020202020204" pitchFamily="34" charset="0"/>
              </a:rPr>
              <a:t>Un </a:t>
            </a:r>
            <a:r>
              <a:rPr lang="fr-CA" sz="1800" b="1" dirty="0">
                <a:latin typeface="Trebuchet MS" panose="020B0603020202020204" pitchFamily="34" charset="0"/>
              </a:rPr>
              <a:t>projet de développement</a:t>
            </a:r>
            <a:r>
              <a:rPr lang="fr-CA" sz="1800" dirty="0">
                <a:latin typeface="Trebuchet MS" panose="020B0603020202020204" pitchFamily="34" charset="0"/>
              </a:rPr>
              <a:t> est un projet dont le secteur est constitué de lots public(s) et privé(s) (résidentiel, institutionnel, commercial ou industriel). Il implique le prolongement d’un réseau d’égout public, assujetti à l’article 22 (3º) de la LQE.  </a:t>
            </a:r>
            <a:endParaRPr lang="fr-FR" sz="18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3059" y="82327"/>
            <a:ext cx="11318790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CA" sz="3600" dirty="0"/>
              <a:t>PLAN DE GESTION DES DÉBORDEMENTS</a:t>
            </a:r>
            <a:endParaRPr dirty="0"/>
          </a:p>
        </p:txBody>
      </p:sp>
      <p:sp>
        <p:nvSpPr>
          <p:cNvPr id="286" name="Google Shape;286;p20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3059" y="584898"/>
            <a:ext cx="11318790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fr-CA" dirty="0"/>
              <a:t>Dispositions et </a:t>
            </a:r>
            <a:r>
              <a:rPr lang="fr-CA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exigences</a:t>
            </a:r>
            <a:r>
              <a:rPr lang="fr-CA" dirty="0"/>
              <a:t> </a:t>
            </a:r>
            <a:endParaRPr dirty="0"/>
          </a:p>
        </p:txBody>
      </p:sp>
      <p:sp>
        <p:nvSpPr>
          <p:cNvPr id="288" name="Google Shape;288;p20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5033728" y="649054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fr-CA"/>
              <a:pPr/>
              <a:t>16</a:t>
            </a:fld>
            <a:endParaRPr/>
          </a:p>
        </p:txBody>
      </p:sp>
      <p:sp>
        <p:nvSpPr>
          <p:cNvPr id="289" name="Google Shape;289;p20"/>
          <p:cNvSpPr txBox="1">
            <a:spLocks noGrp="1"/>
          </p:cNvSpPr>
          <p:nvPr>
            <p:ph type="ftr" idx="11"/>
            <p:custDataLst>
              <p:tags r:id="rId4"/>
            </p:custDataLst>
          </p:nvPr>
        </p:nvSpPr>
        <p:spPr>
          <a:xfrm>
            <a:off x="1505072" y="64970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CA"/>
              <a:t>SERVICE DE L'EAU</a:t>
            </a:r>
            <a:endParaRPr/>
          </a:p>
        </p:txBody>
      </p:sp>
      <p:graphicFrame>
        <p:nvGraphicFramePr>
          <p:cNvPr id="4" name="Diagramme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59176369"/>
              </p:ext>
            </p:extLst>
          </p:nvPr>
        </p:nvGraphicFramePr>
        <p:xfrm>
          <a:off x="630195" y="1503431"/>
          <a:ext cx="7513389" cy="4358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15" name="Groupe 14"/>
          <p:cNvGrpSpPr/>
          <p:nvPr>
            <p:custDataLst>
              <p:tags r:id="rId6"/>
            </p:custDataLst>
          </p:nvPr>
        </p:nvGrpSpPr>
        <p:grpSpPr>
          <a:xfrm>
            <a:off x="8188838" y="3695082"/>
            <a:ext cx="2422837" cy="1545032"/>
            <a:chOff x="1126566" y="1604086"/>
            <a:chExt cx="4919828" cy="916788"/>
          </a:xfrm>
        </p:grpSpPr>
        <p:sp>
          <p:nvSpPr>
            <p:cNvPr id="16" name="Rectangle à coins arrondis 11"/>
            <p:cNvSpPr/>
            <p:nvPr/>
          </p:nvSpPr>
          <p:spPr>
            <a:xfrm>
              <a:off x="1209729" y="1677695"/>
              <a:ext cx="4665909" cy="550375"/>
            </a:xfrm>
            <a:prstGeom prst="snip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CA" dirty="0">
                  <a:solidFill>
                    <a:schemeClr val="bg2"/>
                  </a:solidFill>
                  <a:latin typeface="Trebuchet MS" panose="020B0603020202020204" pitchFamily="34" charset="0"/>
                </a:rPr>
                <a:t>Premiers pas pour modifier les pratiques sur la voierie </a:t>
              </a:r>
              <a:endParaRPr lang="fr-FR" dirty="0">
                <a:solidFill>
                  <a:schemeClr val="bg2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Rectangle 12"/>
            <p:cNvSpPr/>
            <p:nvPr/>
          </p:nvSpPr>
          <p:spPr>
            <a:xfrm>
              <a:off x="1126566" y="1604086"/>
              <a:ext cx="4919828" cy="916788"/>
            </a:xfrm>
            <a:prstGeom prst="snip2Diag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696" tIns="234696" rIns="234696" bIns="234696" numCol="1" spcCol="1270" anchor="ctr" anchorCtr="0">
              <a:noAutofit/>
            </a:bodyPr>
            <a:lstStyle/>
            <a:p>
              <a:pPr algn="just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300" kern="1200"/>
            </a:p>
          </p:txBody>
        </p:sp>
      </p:grpSp>
      <p:sp>
        <p:nvSpPr>
          <p:cNvPr id="6" name="Pentagone 5"/>
          <p:cNvSpPr/>
          <p:nvPr>
            <p:custDataLst>
              <p:tags r:id="rId7"/>
            </p:custDataLst>
          </p:nvPr>
        </p:nvSpPr>
        <p:spPr>
          <a:xfrm rot="5400000">
            <a:off x="8807092" y="1297435"/>
            <a:ext cx="1261917" cy="2280267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>
            <p:custDataLst>
              <p:tags r:id="rId8"/>
            </p:custDataLst>
          </p:nvPr>
        </p:nvSpPr>
        <p:spPr>
          <a:xfrm>
            <a:off x="8237260" y="1930593"/>
            <a:ext cx="229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b="1" dirty="0">
                <a:solidFill>
                  <a:schemeClr val="bg1"/>
                </a:solidFill>
                <a:latin typeface="Trebuchet MS" panose="020B0603020202020204" pitchFamily="34" charset="0"/>
              </a:rPr>
              <a:t>Bénéfices de l’encadrement</a:t>
            </a:r>
            <a:endParaRPr lang="fr-FR" sz="18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557" y="82327"/>
            <a:ext cx="11244648" cy="638944"/>
          </a:xfrm>
        </p:spPr>
        <p:txBody>
          <a:bodyPr>
            <a:noAutofit/>
          </a:bodyPr>
          <a:lstStyle/>
          <a:p>
            <a:r>
              <a:rPr lang="fr-CA" sz="3600" dirty="0"/>
              <a:t>PLAN DE GESTION DES DÉBORDEMENTS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469557" y="549928"/>
            <a:ext cx="11244647" cy="719138"/>
          </a:xfrm>
        </p:spPr>
        <p:txBody>
          <a:bodyPr anchor="ctr">
            <a:normAutofit fontScale="92500"/>
          </a:bodyPr>
          <a:lstStyle/>
          <a:p>
            <a:r>
              <a:rPr lang="fr-CA" dirty="0" smtClean="0"/>
              <a:t>Projection </a:t>
            </a:r>
            <a:r>
              <a:rPr lang="fr-CA" dirty="0"/>
              <a:t>: </a:t>
            </a:r>
            <a:r>
              <a:rPr lang="fr-CA" dirty="0" smtClean="0"/>
              <a:t>Portée des exigences sur les eaux pluviales</a:t>
            </a:r>
            <a:endParaRPr lang="fr-CA" dirty="0" smtClean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229A1B4-2274-4446-B7DA-9443E7196671}" type="slidenum">
              <a:rPr lang="fr-CA" smtClean="0"/>
              <a:pPr/>
              <a:t>17</a:t>
            </a:fld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smtClean="0"/>
              <a:t>SERVICE DE L'EAU</a:t>
            </a:r>
            <a:endParaRPr lang="fr-CA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14817013"/>
              </p:ext>
            </p:extLst>
          </p:nvPr>
        </p:nvGraphicFramePr>
        <p:xfrm>
          <a:off x="518984" y="2074442"/>
          <a:ext cx="11170507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7005"/>
                <a:gridCol w="372350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CA" sz="1800" dirty="0" smtClean="0"/>
                        <a:t>Assujettissement</a:t>
                      </a:r>
                      <a:r>
                        <a:rPr lang="fr-CA" sz="1800" baseline="0" dirty="0" smtClean="0"/>
                        <a:t> à la Position ministérielle</a:t>
                      </a:r>
                      <a:endParaRPr lang="fr-CA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Mixité de lots privés et de lots publics (nouvelle rue ou extension des réseaux d’égouts sur une rue existante)</a:t>
                      </a:r>
                      <a:endParaRPr lang="fr-C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/>
                        <a:t>75 ha/an</a:t>
                      </a:r>
                      <a:endParaRPr lang="fr-CA" sz="1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09511419"/>
              </p:ext>
            </p:extLst>
          </p:nvPr>
        </p:nvGraphicFramePr>
        <p:xfrm>
          <a:off x="494270" y="3322307"/>
          <a:ext cx="1121993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9957"/>
                <a:gridCol w="373997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CA" sz="1800" dirty="0" smtClean="0"/>
                        <a:t>R</a:t>
                      </a:r>
                      <a:r>
                        <a:rPr lang="fr-CA" sz="1800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èglement 20-030</a:t>
                      </a:r>
                      <a:endParaRPr lang="fr-CA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Réaménagement ou développement de lots privés Réaménagement ou développement de lots privés dont la surface imperméable ≥ 1 000 m2 dont la surface imperméable ≥ 1 000 m2 </a:t>
                      </a:r>
                      <a:endParaRPr lang="fr-C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/>
                        <a:t>+ 85 ha/an</a:t>
                      </a:r>
                      <a:endParaRPr lang="fr-CA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964013883"/>
              </p:ext>
            </p:extLst>
          </p:nvPr>
        </p:nvGraphicFramePr>
        <p:xfrm>
          <a:off x="494270" y="4959811"/>
          <a:ext cx="112693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2907"/>
                <a:gridCol w="375645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CA" sz="1800" dirty="0" smtClean="0"/>
                        <a:t>Objectif</a:t>
                      </a:r>
                      <a:r>
                        <a:rPr lang="fr-CA" sz="1800" baseline="0" dirty="0" smtClean="0"/>
                        <a:t> en évaluation (+ rétention des 5 mm)</a:t>
                      </a:r>
                      <a:endParaRPr lang="fr-CA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Voie</a:t>
                      </a:r>
                      <a:r>
                        <a:rPr lang="fr-CA" sz="1800" baseline="0" dirty="0" smtClean="0"/>
                        <a:t> publique avec remplacement </a:t>
                      </a:r>
                      <a:r>
                        <a:rPr lang="fr-CA" sz="1800" baseline="0" dirty="0" err="1" smtClean="0"/>
                        <a:t>Infras</a:t>
                      </a:r>
                      <a:r>
                        <a:rPr lang="fr-CA" sz="1800" baseline="0" dirty="0" smtClean="0"/>
                        <a:t> Eau</a:t>
                      </a:r>
                      <a:endParaRPr lang="fr-C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/>
                        <a:t>+ 38 ha/an</a:t>
                      </a:r>
                      <a:endParaRPr lang="fr-CA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sz="1800" dirty="0" smtClean="0"/>
                        <a:t>Voie publique avec planag</a:t>
                      </a:r>
                      <a:r>
                        <a:rPr lang="fr-CA" sz="1800" baseline="0" dirty="0" smtClean="0"/>
                        <a:t>e et revêtement</a:t>
                      </a:r>
                      <a:endParaRPr lang="fr-C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 smtClean="0"/>
                        <a:t>+ 68 ha/an</a:t>
                      </a:r>
                      <a:endParaRPr lang="fr-CA" sz="1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17488068"/>
              </p:ext>
            </p:extLst>
          </p:nvPr>
        </p:nvGraphicFramePr>
        <p:xfrm>
          <a:off x="556054" y="1431236"/>
          <a:ext cx="1109636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63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VILLE DE MONTRÉAL</a:t>
                      </a:r>
                      <a:r>
                        <a:rPr lang="fr-CA" sz="2400" baseline="0" dirty="0" smtClean="0"/>
                        <a:t> seulement</a:t>
                      </a:r>
                      <a:endParaRPr lang="fr-C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8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82327"/>
            <a:ext cx="11368216" cy="638944"/>
          </a:xfrm>
        </p:spPr>
        <p:txBody>
          <a:bodyPr>
            <a:noAutofit/>
          </a:bodyPr>
          <a:lstStyle/>
          <a:p>
            <a:r>
              <a:rPr lang="fr-CA" sz="3600" dirty="0"/>
              <a:t>PLAN DE GESTION DES DÉBORDEMENTS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457200" y="549087"/>
            <a:ext cx="11368215" cy="719138"/>
          </a:xfrm>
        </p:spPr>
        <p:txBody>
          <a:bodyPr anchor="ctr">
            <a:normAutofit fontScale="92500"/>
          </a:bodyPr>
          <a:lstStyle/>
          <a:p>
            <a:r>
              <a:rPr lang="fr-CA" dirty="0" smtClean="0"/>
              <a:t>Projection </a:t>
            </a:r>
            <a:r>
              <a:rPr lang="fr-CA" dirty="0"/>
              <a:t>: </a:t>
            </a:r>
            <a:r>
              <a:rPr lang="fr-CA" dirty="0" smtClean="0"/>
              <a:t>Portée des exigences sur les eaux pluviales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234778" y="1957965"/>
            <a:ext cx="11590638" cy="4175522"/>
          </a:xfrm>
        </p:spPr>
        <p:txBody>
          <a:bodyPr>
            <a:normAutofit/>
          </a:bodyPr>
          <a:lstStyle/>
          <a:p>
            <a:pPr marL="13335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fr-CA" altLang="fr-FR" b="1" dirty="0" smtClean="0">
                <a:solidFill>
                  <a:schemeClr val="tx1"/>
                </a:solidFill>
              </a:rPr>
              <a:t>Tripler la superficie d’application des exigences de réduction des débordements </a:t>
            </a:r>
          </a:p>
          <a:p>
            <a:pPr marL="13335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fr-CA" altLang="fr-FR" dirty="0" smtClean="0">
                <a:solidFill>
                  <a:schemeClr val="tx1"/>
                </a:solidFill>
              </a:rPr>
              <a:t>Réseau unitaire MTL = 25 000 ha</a:t>
            </a:r>
          </a:p>
          <a:p>
            <a:pPr marL="47625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à"/>
              <a:defRPr/>
            </a:pPr>
            <a:r>
              <a:rPr lang="fr-CA" alt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Avant PGD : 10 % du territoire</a:t>
            </a:r>
          </a:p>
          <a:p>
            <a:pPr marL="476250" indent="-34290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à"/>
              <a:defRPr/>
            </a:pPr>
            <a:r>
              <a:rPr lang="fr-CA" alt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Avec PGD (sur 30 ans) : 32 % du territoire </a:t>
            </a:r>
          </a:p>
          <a:p>
            <a:pPr marL="13335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fr-CA" altLang="fr-FR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CA" alt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 (8 000 ha)</a:t>
            </a:r>
            <a:endParaRPr lang="fr-CA" alt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29A1B4-2274-4446-B7DA-9443E7196671}" type="slidenum">
              <a:rPr lang="fr-CA" smtClean="0"/>
              <a:pPr/>
              <a:t>18</a:t>
            </a:fld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smtClean="0"/>
              <a:t>SERVICE DE L'EAU</a:t>
            </a:r>
            <a:endParaRPr lang="fr-CA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34878068"/>
              </p:ext>
            </p:extLst>
          </p:nvPr>
        </p:nvGraphicFramePr>
        <p:xfrm>
          <a:off x="469558" y="1426621"/>
          <a:ext cx="1135585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58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 smtClean="0"/>
                        <a:t>VILLE DE MONTRÉAL</a:t>
                      </a:r>
                      <a:r>
                        <a:rPr lang="fr-CA" sz="2400" baseline="0" dirty="0" smtClean="0"/>
                        <a:t> seulement</a:t>
                      </a:r>
                      <a:endParaRPr lang="fr-C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4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3600" dirty="0"/>
              <a:t>PLAN DE GESTION DES DÉBORDEMENTS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342900" y="1717162"/>
            <a:ext cx="11556657" cy="292897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CA" altLang="fr-FR" sz="2200" cap="all" dirty="0" smtClean="0"/>
              <a:t>Dépassement du Statuquo :</a:t>
            </a:r>
            <a:r>
              <a:rPr lang="fr-CA" altLang="fr-FR" sz="2200" dirty="0" smtClean="0"/>
              <a:t>réduction des débordements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CA" altLang="fr-FR" sz="2200" dirty="0" smtClean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CA" altLang="fr-FR" sz="2200" dirty="0" smtClean="0"/>
              <a:t>EAUX </a:t>
            </a:r>
            <a:r>
              <a:rPr lang="fr-CA" altLang="fr-FR" sz="2200" dirty="0"/>
              <a:t>USÉES : Aucune compensation exigée aux promoteurs pour l’ajout de débit sanitaire dû à la </a:t>
            </a:r>
            <a:r>
              <a:rPr lang="fr-CA" altLang="fr-FR" sz="2200" dirty="0" smtClean="0"/>
              <a:t>densification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CA" altLang="fr-FR" sz="22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CA" altLang="fr-FR" sz="2200" dirty="0"/>
              <a:t>DÉCLARATION DE CONFORMITÉ : L’encadrement demande une attestation du </a:t>
            </a:r>
            <a:r>
              <a:rPr lang="fr-CA" altLang="fr-FR" sz="2200" dirty="0" smtClean="0"/>
              <a:t>SE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CA" altLang="fr-FR" sz="22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CA" altLang="fr-FR" sz="2200" dirty="0"/>
              <a:t>APPROBATION DES PROJETS : Gestion autonome par l’agglomération de Montréal (Service de </a:t>
            </a:r>
            <a:r>
              <a:rPr lang="fr-CA" altLang="fr-FR" sz="2200" dirty="0" smtClean="0"/>
              <a:t>l’eau)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CA" altLang="fr-FR" sz="2200" dirty="0" smtClean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CA" altLang="fr-FR" sz="2200" dirty="0" smtClean="0"/>
              <a:t>Une </a:t>
            </a:r>
            <a:r>
              <a:rPr lang="fr-CA" altLang="fr-FR" sz="2200" dirty="0"/>
              <a:t>porte d’entrée unique </a:t>
            </a:r>
            <a:r>
              <a:rPr lang="fr-CA" altLang="fr-FR" sz="2200" dirty="0" smtClean="0"/>
              <a:t>: </a:t>
            </a:r>
            <a:r>
              <a:rPr lang="fr-CA" altLang="fr-FR" dirty="0" smtClean="0">
                <a:hlinkClick r:id="rId8"/>
              </a:rPr>
              <a:t>etudes_plan_directeur@montreal.ca</a:t>
            </a:r>
            <a:endParaRPr lang="fr-CA" alt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29A1B4-2274-4446-B7DA-9443E7196671}" type="slidenum">
              <a:rPr lang="fr-CA" smtClean="0"/>
              <a:pPr/>
              <a:t>19</a:t>
            </a:fld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dirty="0" smtClean="0"/>
              <a:t>SERVICE DE L'EAU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117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cap="all" dirty="0">
                <a:latin typeface="Trebuchet MS" panose="020B0603020202020204" pitchFamily="34" charset="0"/>
                <a:ea typeface="Calibri"/>
                <a:cs typeface="Calibri"/>
                <a:sym typeface="Arial"/>
              </a:rPr>
              <a:t>Présentations du Plan de gestion </a:t>
            </a:r>
            <a:r>
              <a:rPr lang="fr-FR" cap="all" dirty="0" smtClean="0">
                <a:latin typeface="Trebuchet MS" panose="020B0603020202020204" pitchFamily="34" charset="0"/>
                <a:ea typeface="Calibri"/>
                <a:cs typeface="Calibri"/>
                <a:sym typeface="Arial"/>
              </a:rPr>
              <a:t>des débordements </a:t>
            </a:r>
            <a:r>
              <a:rPr lang="fr-FR" cap="all" dirty="0">
                <a:latin typeface="Trebuchet MS" panose="020B0603020202020204" pitchFamily="34" charset="0"/>
                <a:ea typeface="Calibri"/>
                <a:cs typeface="Calibri"/>
                <a:sym typeface="Arial"/>
              </a:rPr>
              <a:t>de la Ville de Montréal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5599" y="1660387"/>
            <a:ext cx="10973860" cy="719138"/>
          </a:xfrm>
        </p:spPr>
        <p:txBody>
          <a:bodyPr/>
          <a:lstStyle/>
          <a:p>
            <a:r>
              <a:rPr lang="fr-CA" dirty="0" smtClean="0"/>
              <a:t>Ordre du jour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  <p:custDataLst>
              <p:tags r:id="rId3"/>
            </p:custDataLst>
          </p:nvPr>
        </p:nvSpPr>
        <p:spPr>
          <a:xfrm>
            <a:off x="1509253" y="2497580"/>
            <a:ext cx="7918953" cy="4175522"/>
          </a:xfrm>
        </p:spPr>
        <p:txBody>
          <a:bodyPr>
            <a:normAutofit/>
          </a:bodyPr>
          <a:lstStyle/>
          <a:p>
            <a:pPr marL="361950" lvl="1" indent="-361950">
              <a:spcBef>
                <a:spcPct val="0"/>
              </a:spcBef>
              <a:buSzPct val="70000"/>
              <a:buFont typeface="Wingdings 2" pitchFamily="18" charset="2"/>
              <a:buChar char=""/>
              <a:defRPr/>
            </a:pPr>
            <a:r>
              <a:rPr lang="fr-CA" sz="3200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Contexte règlementaire</a:t>
            </a:r>
          </a:p>
          <a:p>
            <a:pPr marL="361950" lvl="1" indent="-361950">
              <a:spcBef>
                <a:spcPct val="0"/>
              </a:spcBef>
              <a:buSzPct val="70000"/>
              <a:buFont typeface="Wingdings 2" pitchFamily="18" charset="2"/>
              <a:buChar char=""/>
              <a:defRPr/>
            </a:pPr>
            <a:r>
              <a:rPr lang="fr-CA" sz="3200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Description du réseau</a:t>
            </a:r>
          </a:p>
          <a:p>
            <a:pPr marL="361950" lvl="1" indent="-361950">
              <a:spcBef>
                <a:spcPct val="0"/>
              </a:spcBef>
              <a:buSzPct val="70000"/>
              <a:buFont typeface="Wingdings 2" pitchFamily="18" charset="2"/>
              <a:buChar char=""/>
              <a:defRPr/>
            </a:pPr>
            <a:r>
              <a:rPr lang="fr-CA" sz="3200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Mesures compensatoires régionales</a:t>
            </a:r>
          </a:p>
          <a:p>
            <a:pPr marL="361950" lvl="1" indent="-361950">
              <a:spcBef>
                <a:spcPct val="0"/>
              </a:spcBef>
              <a:buSzPct val="70000"/>
              <a:buFont typeface="Wingdings 2" pitchFamily="18" charset="2"/>
              <a:buChar char=""/>
              <a:defRPr/>
            </a:pPr>
            <a:r>
              <a:rPr lang="fr-CA" sz="3200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Dispositions et exigences</a:t>
            </a:r>
          </a:p>
          <a:p>
            <a:pPr marL="361950" lvl="1" indent="-361950">
              <a:spcBef>
                <a:spcPct val="0"/>
              </a:spcBef>
              <a:buSzPct val="70000"/>
              <a:buFont typeface="Wingdings 2" pitchFamily="18" charset="2"/>
              <a:buChar char=""/>
              <a:defRPr/>
            </a:pPr>
            <a:r>
              <a:rPr lang="fr-CA" sz="3200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Portée et </a:t>
            </a:r>
            <a:r>
              <a:rPr lang="fr-CA" sz="3200" dirty="0" smtClean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application</a:t>
            </a:r>
            <a:endParaRPr lang="fr-CA" sz="3200" dirty="0"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  <p:custDataLst>
              <p:tags r:id="rId4"/>
            </p:custDataLst>
          </p:nvPr>
        </p:nvSpPr>
        <p:spPr/>
        <p:txBody>
          <a:bodyPr/>
          <a:lstStyle/>
          <a:p>
            <a:fld id="{00000000-1234-1234-1234-123412341234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80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9337" y="-8469"/>
            <a:ext cx="12389123" cy="6864133"/>
            <a:chOff x="-207149" y="-53459"/>
            <a:chExt cx="9356160" cy="6911459"/>
          </a:xfrm>
        </p:grpSpPr>
        <p:sp>
          <p:nvSpPr>
            <p:cNvPr id="9" name="Rectangle 8"/>
            <p:cNvSpPr/>
            <p:nvPr>
              <p:custDataLst>
                <p:tags r:id="rId5"/>
              </p:custDataLst>
            </p:nvPr>
          </p:nvSpPr>
          <p:spPr>
            <a:xfrm>
              <a:off x="-207149" y="-53459"/>
              <a:ext cx="9144248" cy="6858000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9149011" cy="6858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fr-CA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" name="Espace réservé du contenu 3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820027" y="1629742"/>
            <a:ext cx="8568952" cy="439154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fr-CA" altLang="fr-FR" sz="4400" dirty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fr-CA" altLang="fr-FR" sz="4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CA" altLang="fr-FR" sz="4400" dirty="0"/>
              <a:t>MERCI !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229A1B4-2274-4446-B7DA-9443E7196671}" type="slidenum">
              <a:rPr lang="fr-CA" smtClean="0"/>
              <a:pPr/>
              <a:t>20</a:t>
            </a:fld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smtClean="0"/>
              <a:t>SERVICE DE L'EAU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355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3600" dirty="0"/>
              <a:t>PLAN DE GESTION DES DÉBORDEMENTS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Contexte réglementaire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292708" y="1629742"/>
            <a:ext cx="11359713" cy="417552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 typeface="Wingdings 2" pitchFamily="18" charset="2"/>
              <a:buChar char=""/>
              <a:defRPr/>
            </a:pPr>
            <a:r>
              <a:rPr lang="fr-CA" altLang="fr-FR" sz="2800" dirty="0" smtClean="0"/>
              <a:t>Stratégie pancanadienne sur les effluent d’eaux usées municipales (17 février 2009)</a:t>
            </a:r>
          </a:p>
          <a:p>
            <a:pPr>
              <a:spcBef>
                <a:spcPct val="0"/>
              </a:spcBef>
              <a:buFont typeface="Wingdings 2" pitchFamily="18" charset="2"/>
              <a:buChar char=""/>
              <a:defRPr/>
            </a:pPr>
            <a:endParaRPr lang="fr-CA" altLang="fr-FR" sz="2800" dirty="0" smtClean="0"/>
          </a:p>
          <a:p>
            <a:pPr>
              <a:spcBef>
                <a:spcPct val="0"/>
              </a:spcBef>
              <a:buFont typeface="Wingdings 2" pitchFamily="18" charset="2"/>
              <a:buChar char=""/>
              <a:defRPr/>
            </a:pPr>
            <a:r>
              <a:rPr lang="fr-CA" altLang="fr-FR" sz="2800" dirty="0" smtClean="0"/>
              <a:t>Position </a:t>
            </a:r>
            <a:r>
              <a:rPr lang="fr-CA" altLang="fr-FR" sz="2800" dirty="0"/>
              <a:t>du </a:t>
            </a:r>
            <a:r>
              <a:rPr lang="fr-CA" altLang="fr-FR" sz="2800" dirty="0" smtClean="0"/>
              <a:t>MELCC </a:t>
            </a:r>
            <a:r>
              <a:rPr lang="fr-CA" altLang="fr-FR" sz="2800" dirty="0"/>
              <a:t>sur l’application des normes pancanadiennes </a:t>
            </a:r>
            <a:endParaRPr lang="fr-CA" altLang="fr-FR" sz="2800" dirty="0" smtClean="0"/>
          </a:p>
          <a:p>
            <a:pPr marL="0" indent="0">
              <a:spcBef>
                <a:spcPct val="0"/>
              </a:spcBef>
              <a:buNone/>
              <a:defRPr/>
            </a:pPr>
            <a:endParaRPr lang="fr-CA" altLang="fr-FR" sz="2800" dirty="0"/>
          </a:p>
          <a:p>
            <a:pPr marL="381000" lvl="1" indent="0">
              <a:spcBef>
                <a:spcPct val="0"/>
              </a:spcBef>
              <a:buNone/>
              <a:defRPr/>
            </a:pPr>
            <a:r>
              <a:rPr lang="fr-CA" altLang="fr-FR" sz="2800" dirty="0" smtClean="0"/>
              <a:t>« À partir du 1</a:t>
            </a:r>
            <a:r>
              <a:rPr lang="fr-CA" altLang="fr-FR" sz="2800" baseline="30000" dirty="0" smtClean="0"/>
              <a:t>er</a:t>
            </a:r>
            <a:r>
              <a:rPr lang="fr-CA" altLang="fr-FR" sz="2800" dirty="0" smtClean="0"/>
              <a:t> avril 2014, aucun projet d’extension de réseau d’égout susceptible de faire augmenter la fréquence des débordements d’égouts unitaires, domestique ou pseudo-domestiques ne sera autorisé sans que le requérant ait prévu des mesures compensatoires… »»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fr-CA" altLang="fr-FR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29A1B4-2274-4446-B7DA-9443E7196671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smtClean="0"/>
              <a:t>SERVICE DE L'EAU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887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3600" dirty="0"/>
              <a:t>PLAN DE GESTION DES DÉBORDEMENTS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Contexte/Besoins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342899" y="1629742"/>
            <a:ext cx="11433089" cy="4391546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 typeface="Wingdings 2" pitchFamily="18" charset="2"/>
              <a:buChar char=""/>
              <a:defRPr/>
            </a:pPr>
            <a:r>
              <a:rPr lang="fr-CA" altLang="fr-FR" dirty="0"/>
              <a:t>3 options </a:t>
            </a:r>
            <a:r>
              <a:rPr lang="fr-CA" altLang="fr-FR" dirty="0" smtClean="0"/>
              <a:t>dans les modalités d’application de la Position ministérielle:</a:t>
            </a:r>
            <a:endParaRPr lang="fr-CA" altLang="fr-FR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CA" altLang="fr-FR" sz="2400" dirty="0" smtClean="0"/>
              <a:t>Option </a:t>
            </a:r>
            <a:r>
              <a:rPr lang="fr-CA" altLang="fr-FR" sz="2400" dirty="0"/>
              <a:t>1 : </a:t>
            </a:r>
            <a:r>
              <a:rPr lang="fr-CA" altLang="fr-FR" sz="2400" dirty="0" smtClean="0"/>
              <a:t>Mesures </a:t>
            </a:r>
            <a:r>
              <a:rPr lang="fr-CA" altLang="fr-FR" sz="2400" dirty="0"/>
              <a:t>compensatoires réalisées dans le cadre du projet (promoteur)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CA" altLang="fr-FR" sz="2400" dirty="0" smtClean="0"/>
              <a:t>Appliquée pour grande majorité des projets à Mtl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CA" altLang="fr-FR" sz="2400" dirty="0" smtClean="0"/>
              <a:t>Dès le départ, application d’une exigence adaptée et spécifique à Mtl</a:t>
            </a:r>
            <a:endParaRPr lang="fr-CA" altLang="fr-FR" sz="24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CA" altLang="fr-FR" sz="2400" dirty="0"/>
              <a:t>Option 2 : </a:t>
            </a:r>
            <a:r>
              <a:rPr lang="fr-CA" altLang="fr-FR" sz="2400" dirty="0" smtClean="0"/>
              <a:t>Mesures </a:t>
            </a:r>
            <a:r>
              <a:rPr lang="fr-CA" altLang="fr-FR" sz="2400" dirty="0"/>
              <a:t>compensatoires planifiées selon un échéancier convenu avec le </a:t>
            </a:r>
            <a:r>
              <a:rPr lang="fr-CA" altLang="fr-FR" sz="2400" dirty="0" smtClean="0"/>
              <a:t>MELCC </a:t>
            </a:r>
            <a:r>
              <a:rPr lang="fr-CA" altLang="fr-FR" sz="2400" dirty="0"/>
              <a:t>(municipalité)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CA" altLang="fr-FR" sz="2400" dirty="0" smtClean="0"/>
              <a:t>Exemple : Bassins 1ere Avenue, Verdun</a:t>
            </a:r>
            <a:endParaRPr lang="fr-CA" altLang="fr-FR" sz="24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fr-CA" altLang="fr-FR" sz="2400" dirty="0"/>
              <a:t>Option 3 : </a:t>
            </a:r>
            <a:r>
              <a:rPr lang="fr-CA" altLang="fr-FR" sz="2400" dirty="0" smtClean="0"/>
              <a:t>Mesures </a:t>
            </a:r>
            <a:r>
              <a:rPr lang="fr-CA" altLang="fr-FR" sz="2400" dirty="0"/>
              <a:t>compensatoires déterminées dans le cadre d’un plan de gestion des débordements (municipalité</a:t>
            </a:r>
            <a:r>
              <a:rPr lang="fr-CA" altLang="fr-FR" sz="2400" dirty="0" smtClean="0"/>
              <a:t>)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CA" altLang="fr-FR" sz="2400" dirty="0" smtClean="0"/>
              <a:t>Exploité par les Villes pour le recours à des mesures compensations régionale et reportées à court terme </a:t>
            </a:r>
            <a:endParaRPr lang="fr-CA" altLang="fr-FR" sz="2400" dirty="0"/>
          </a:p>
          <a:p>
            <a:pPr>
              <a:spcBef>
                <a:spcPct val="0"/>
              </a:spcBef>
              <a:buFont typeface="Wingdings 2" pitchFamily="18" charset="2"/>
              <a:buChar char=""/>
              <a:defRPr/>
            </a:pPr>
            <a:endParaRPr lang="fr-CA" altLang="fr-FR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29A1B4-2274-4446-B7DA-9443E7196671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smtClean="0"/>
              <a:t>SERVICE DE L'EAU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339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PLAN DE GESTION DES DÉBORDEMENTS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 smtClean="0"/>
              <a:t>Encadrement formulé au MELCC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</a:pPr>
            <a:r>
              <a:rPr lang="fr-FR" dirty="0" smtClean="0"/>
              <a:t>Définition </a:t>
            </a:r>
            <a:r>
              <a:rPr lang="fr-FR" dirty="0"/>
              <a:t>des exigences adaptées à l’agglomération de Montréal </a:t>
            </a:r>
          </a:p>
          <a:p>
            <a:pPr marL="342900" indent="-342900">
              <a:spcAft>
                <a:spcPts val="600"/>
              </a:spcAft>
            </a:pPr>
            <a:r>
              <a:rPr lang="fr-FR" dirty="0"/>
              <a:t>Processus d’approbation par l’agglomération de Montréal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dirty="0"/>
              <a:t>Reddition au MELCC par projet et annuelle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dirty="0"/>
              <a:t>S’intègre dans une vision de gestion intégrée des projets de développement et d’extension de réseau d’égout au sein du SE</a:t>
            </a:r>
          </a:p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29A1B4-2274-4446-B7DA-9443E7196671}" type="slidenum">
              <a:rPr lang="fr-CA" smtClean="0"/>
              <a:pPr/>
              <a:t>5</a:t>
            </a:fld>
            <a:endParaRPr lang="fr-CA" dirty="0"/>
          </a:p>
        </p:txBody>
      </p:sp>
      <p:sp>
        <p:nvSpPr>
          <p:cNvPr id="6" name="Rectangle à coins arrondis 5"/>
          <p:cNvSpPr/>
          <p:nvPr>
            <p:custDataLst>
              <p:tags r:id="rId5"/>
            </p:custDataLst>
          </p:nvPr>
        </p:nvSpPr>
        <p:spPr>
          <a:xfrm>
            <a:off x="3677354" y="4426938"/>
            <a:ext cx="4074160" cy="1116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3422312" y="4426939"/>
            <a:ext cx="40741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81050" lvl="2" algn="ctr">
              <a:spcBef>
                <a:spcPts val="600"/>
              </a:spcBef>
              <a:buSzPct val="108108"/>
            </a:pPr>
            <a:r>
              <a:rPr lang="fr-FR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PROCÉDURE STANDARDISÉE ET </a:t>
            </a:r>
          </a:p>
          <a:p>
            <a:pPr marL="781050" lvl="2" algn="ctr">
              <a:spcBef>
                <a:spcPts val="600"/>
              </a:spcBef>
              <a:buSzPct val="108108"/>
            </a:pPr>
            <a:r>
              <a:rPr lang="fr-FR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STRATÉGIE INTÉGRÉE</a:t>
            </a:r>
          </a:p>
        </p:txBody>
      </p:sp>
    </p:spTree>
    <p:extLst>
      <p:ext uri="{BB962C8B-B14F-4D97-AF65-F5344CB8AC3E}">
        <p14:creationId xmlns:p14="http://schemas.microsoft.com/office/powerpoint/2010/main" val="16167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Plan de gestion des débordements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355599" y="857198"/>
            <a:ext cx="10973860" cy="719138"/>
          </a:xfrm>
        </p:spPr>
        <p:txBody>
          <a:bodyPr>
            <a:normAutofit fontScale="70000" lnSpcReduction="20000"/>
          </a:bodyPr>
          <a:lstStyle/>
          <a:p>
            <a:r>
              <a:rPr lang="fr-CA" dirty="0" smtClean="0"/>
              <a:t>Au-delà de la règlementation</a:t>
            </a:r>
            <a:r>
              <a:rPr lang="fr-CA" dirty="0"/>
              <a:t>… pourquoi réduire les débordements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229A1B4-2274-4446-B7DA-9443E7196671}" type="slidenum">
              <a:rPr lang="fr-CA" smtClean="0"/>
              <a:pPr/>
              <a:t>6</a:t>
            </a:fld>
            <a:endParaRPr lang="fr-CA" dirty="0"/>
          </a:p>
        </p:txBody>
      </p:sp>
      <p:sp>
        <p:nvSpPr>
          <p:cNvPr id="6" name="Espace réservé du texte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69554" y="1576336"/>
            <a:ext cx="5362832" cy="45270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1950" indent="-361950">
              <a:lnSpc>
                <a:spcPct val="150000"/>
              </a:lnSpc>
              <a:buClr>
                <a:srgbClr val="073E87"/>
              </a:buClr>
              <a:buSzPct val="70000"/>
              <a:buFont typeface="Wingdings 2" panose="05020102010507070707" pitchFamily="18" charset="2"/>
              <a:buChar char="8"/>
            </a:pPr>
            <a:r>
              <a:rPr lang="fr-CA" sz="4600" dirty="0">
                <a:solidFill>
                  <a:srgbClr val="7F7F7F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Petit rappel </a:t>
            </a:r>
          </a:p>
          <a:p>
            <a:pPr marL="819150" lvl="2" indent="-361950">
              <a:lnSpc>
                <a:spcPct val="150000"/>
              </a:lnSpc>
              <a:buSzPct val="70000"/>
              <a:buFont typeface="Wingdings 2" panose="05020102010507070707" pitchFamily="18" charset="2"/>
              <a:buChar char="8"/>
            </a:pPr>
            <a:r>
              <a:rPr lang="fr-CA" sz="2800" dirty="0" smtClean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En amont de MTL, belle qualité d’eau</a:t>
            </a:r>
          </a:p>
          <a:p>
            <a:pPr marL="819150" lvl="2" indent="-361950">
              <a:lnSpc>
                <a:spcPct val="150000"/>
              </a:lnSpc>
              <a:buSzPct val="70000"/>
              <a:buFont typeface="Wingdings 2" panose="05020102010507070707" pitchFamily="18" charset="2"/>
              <a:buChar char="8"/>
            </a:pPr>
            <a:r>
              <a:rPr lang="fr-CA" sz="2800" dirty="0" smtClean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Après = détérioration de la qualité essentiellement due à nos rejets</a:t>
            </a:r>
          </a:p>
          <a:p>
            <a:pPr marL="819150" lvl="2" indent="-361950">
              <a:lnSpc>
                <a:spcPct val="150000"/>
              </a:lnSpc>
              <a:buSzPct val="70000"/>
              <a:buFont typeface="Wingdings 2" panose="05020102010507070707" pitchFamily="18" charset="2"/>
              <a:buChar char="8"/>
            </a:pPr>
            <a:r>
              <a:rPr lang="fr-CA" sz="2800" dirty="0" smtClean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Désir d’accès à l’eau par le citoyen et le politique</a:t>
            </a:r>
          </a:p>
          <a:p>
            <a:pPr marL="819150" lvl="2" indent="-361950">
              <a:lnSpc>
                <a:spcPct val="150000"/>
              </a:lnSpc>
              <a:buSzPct val="70000"/>
              <a:buFont typeface="Wingdings 2" panose="05020102010507070707" pitchFamily="18" charset="2"/>
              <a:buChar char="8"/>
            </a:pPr>
            <a:r>
              <a:rPr lang="fr-CA" sz="2800" dirty="0" smtClean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La réduction des rejets est un objectif stratégique du SE</a:t>
            </a:r>
          </a:p>
          <a:p>
            <a:pPr marL="596900" lvl="1"/>
            <a:endParaRPr lang="fr-CA" sz="1800" dirty="0" smtClean="0"/>
          </a:p>
          <a:p>
            <a:pPr lvl="1"/>
            <a:endParaRPr lang="fr-FR" sz="1800" dirty="0"/>
          </a:p>
        </p:txBody>
      </p:sp>
      <p:pic>
        <p:nvPicPr>
          <p:cNvPr id="7" name="Picture 2" descr="Qualité de l&amp;#39;eau du fleuve à Montréal: sécuritaire pour le surf et le SUP?  – OuiSur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05" y="1868399"/>
            <a:ext cx="5559428" cy="37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193855" y="1467979"/>
            <a:ext cx="9975756" cy="4924206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CA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TERRITOIRE</a:t>
            </a:r>
            <a:endParaRPr dirty="0"/>
          </a:p>
          <a:p>
            <a:pPr marL="0" indent="0">
              <a:buNone/>
            </a:pPr>
            <a:r>
              <a:rPr lang="fr-CA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45 953 ha, dont </a:t>
            </a:r>
            <a:r>
              <a:rPr lang="fr-CA" dirty="0">
                <a:latin typeface="Calibri"/>
                <a:ea typeface="Calibri"/>
                <a:cs typeface="Calibri"/>
                <a:sym typeface="Calibri"/>
              </a:rPr>
              <a:t>60</a:t>
            </a:r>
            <a:r>
              <a:rPr lang="fr-CA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%</a:t>
            </a:r>
            <a:endParaRPr dirty="0"/>
          </a:p>
          <a:p>
            <a:pPr marL="0" indent="0">
              <a:buNone/>
            </a:pPr>
            <a:r>
              <a:rPr lang="fr-CA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avec</a:t>
            </a:r>
            <a:endParaRPr dirty="0"/>
          </a:p>
          <a:p>
            <a:pPr marL="0" indent="0">
              <a:buNone/>
            </a:pPr>
            <a:r>
              <a:rPr lang="fr-CA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 réseau unitaire</a:t>
            </a:r>
            <a:endParaRPr dirty="0"/>
          </a:p>
          <a:p>
            <a:pPr marL="0" indent="0">
              <a:buNone/>
            </a:pPr>
            <a:endParaRPr dirty="0">
              <a:solidFill>
                <a:srgbClr val="7F7F7F"/>
              </a:solidFill>
            </a:endParaRPr>
          </a:p>
        </p:txBody>
      </p:sp>
      <p:sp>
        <p:nvSpPr>
          <p:cNvPr id="165" name="Google Shape;165;p4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5033728" y="649054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fr-CA"/>
              <a:pPr/>
              <a:t>7</a:t>
            </a:fld>
            <a:endParaRPr dirty="0"/>
          </a:p>
        </p:txBody>
      </p:sp>
      <p:sp>
        <p:nvSpPr>
          <p:cNvPr id="166" name="Google Shape;166;p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6964" y="156166"/>
            <a:ext cx="8229600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fr-CA" sz="3600" dirty="0"/>
              <a:t>PLAN DE GESTION DES DÉBORDEMENTS</a:t>
            </a:r>
            <a:endParaRPr dirty="0"/>
          </a:p>
        </p:txBody>
      </p:sp>
      <p:sp>
        <p:nvSpPr>
          <p:cNvPr id="167" name="Google Shape;167;p4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40991" y="688219"/>
            <a:ext cx="8230395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fr-CA" dirty="0"/>
              <a:t>Réseau et ouvrages de surverses</a:t>
            </a:r>
            <a:endParaRPr dirty="0"/>
          </a:p>
        </p:txBody>
      </p:sp>
      <p:sp>
        <p:nvSpPr>
          <p:cNvPr id="168" name="Google Shape;168;p4"/>
          <p:cNvSpPr txBox="1">
            <a:spLocks noGrp="1"/>
          </p:cNvSpPr>
          <p:nvPr>
            <p:ph type="ftr" idx="11"/>
            <p:custDataLst>
              <p:tags r:id="rId5"/>
            </p:custDataLst>
          </p:nvPr>
        </p:nvSpPr>
        <p:spPr>
          <a:xfrm>
            <a:off x="1505072" y="64970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CA" dirty="0"/>
              <a:t>SERVICE DE L'EAU</a:t>
            </a:r>
            <a:endParaRPr dirty="0"/>
          </a:p>
        </p:txBody>
      </p:sp>
      <p:pic>
        <p:nvPicPr>
          <p:cNvPr id="170" name="Google Shape;170;p4"/>
          <p:cNvPicPr preferRelativeResize="0"/>
          <p:nvPr>
            <p:custDataLst>
              <p:tags r:id="rId6"/>
            </p:custDataLst>
          </p:nvPr>
        </p:nvPicPr>
        <p:blipFill rotWithShape="1">
          <a:blip r:embed="rId13">
            <a:alphaModFix/>
          </a:blip>
          <a:srcRect/>
          <a:stretch/>
        </p:blipFill>
        <p:spPr>
          <a:xfrm>
            <a:off x="3954162" y="1167437"/>
            <a:ext cx="8044249" cy="520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92;ge095ad4be8_1_0"/>
          <p:cNvPicPr preferRelativeResize="0"/>
          <p:nvPr>
            <p:custDataLst>
              <p:tags r:id="rId7"/>
            </p:custDataLst>
          </p:nvPr>
        </p:nvPicPr>
        <p:blipFill rotWithShape="1">
          <a:blip r:embed="rId14">
            <a:alphaModFix/>
          </a:blip>
          <a:srcRect r="51778"/>
          <a:stretch/>
        </p:blipFill>
        <p:spPr>
          <a:xfrm>
            <a:off x="407533" y="3416070"/>
            <a:ext cx="2497053" cy="263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3;ge095ad4be8_1_0"/>
          <p:cNvPicPr preferRelativeResize="0"/>
          <p:nvPr>
            <p:custDataLst>
              <p:tags r:id="rId8"/>
            </p:custDataLst>
          </p:nvPr>
        </p:nvPicPr>
        <p:blipFill rotWithShape="1">
          <a:blip r:embed="rId14">
            <a:alphaModFix/>
          </a:blip>
          <a:srcRect l="50764"/>
          <a:stretch/>
        </p:blipFill>
        <p:spPr>
          <a:xfrm>
            <a:off x="2904585" y="4162368"/>
            <a:ext cx="2532304" cy="26188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necteur droit avec flèche 3"/>
          <p:cNvCxnSpPr/>
          <p:nvPr>
            <p:custDataLst>
              <p:tags r:id="rId9"/>
            </p:custDataLst>
          </p:nvPr>
        </p:nvCxnSpPr>
        <p:spPr>
          <a:xfrm flipH="1" flipV="1">
            <a:off x="8805747" y="1616928"/>
            <a:ext cx="43489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>
            <p:custDataLst>
              <p:tags r:id="rId10"/>
            </p:custDataLst>
          </p:nvPr>
        </p:nvSpPr>
        <p:spPr>
          <a:xfrm>
            <a:off x="7010401" y="1463038"/>
            <a:ext cx="189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2"/>
                </a:solidFill>
              </a:rPr>
              <a:t>27% de la superficie = villes liées</a:t>
            </a:r>
            <a:endParaRPr lang="fr-F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 txBox="1"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329781" y="1629742"/>
            <a:ext cx="8230395" cy="4175522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fr-CA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EXUTOIRES</a:t>
            </a:r>
            <a:endParaRPr dirty="0"/>
          </a:p>
          <a:p>
            <a:pPr marL="0" indent="0">
              <a:buNone/>
            </a:pPr>
            <a:r>
              <a:rPr lang="fr-CA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161 ouvrages de surverse</a:t>
            </a:r>
            <a:endParaRPr dirty="0">
              <a:solidFill>
                <a:srgbClr val="7F7F7F"/>
              </a:solidFill>
            </a:endParaRPr>
          </a:p>
        </p:txBody>
      </p:sp>
      <p:pic>
        <p:nvPicPr>
          <p:cNvPr id="176" name="Google Shape;176;p3"/>
          <p:cNvPicPr preferRelativeResize="0"/>
          <p:nvPr>
            <p:custDataLst>
              <p:tags r:id="rId2"/>
            </p:custDataLst>
          </p:nvPr>
        </p:nvPicPr>
        <p:blipFill rotWithShape="1">
          <a:blip r:embed="rId11">
            <a:alphaModFix/>
          </a:blip>
          <a:srcRect/>
          <a:stretch/>
        </p:blipFill>
        <p:spPr>
          <a:xfrm rot="1771980">
            <a:off x="5555356" y="343865"/>
            <a:ext cx="5701647" cy="494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5033728" y="649054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fr-CA"/>
              <a:pPr/>
              <a:t>8</a:t>
            </a:fld>
            <a:endParaRPr/>
          </a:p>
        </p:txBody>
      </p:sp>
      <p:sp>
        <p:nvSpPr>
          <p:cNvPr id="178" name="Google Shape;178;p3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9891" y="143059"/>
            <a:ext cx="8229600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fr-CA" sz="3600" dirty="0"/>
              <a:t>PLAN DE GESTION DES DÉBORDEMENTS</a:t>
            </a:r>
            <a:endParaRPr dirty="0"/>
          </a:p>
        </p:txBody>
      </p:sp>
      <p:sp>
        <p:nvSpPr>
          <p:cNvPr id="179" name="Google Shape;179;p3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19097" y="644529"/>
            <a:ext cx="8230395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fr-CA" dirty="0"/>
              <a:t>Réseau et ouvrages de surverses</a:t>
            </a:r>
            <a:endParaRPr dirty="0"/>
          </a:p>
        </p:txBody>
      </p:sp>
      <p:sp>
        <p:nvSpPr>
          <p:cNvPr id="180" name="Google Shape;180;p3"/>
          <p:cNvSpPr txBox="1">
            <a:spLocks noGrp="1"/>
          </p:cNvSpPr>
          <p:nvPr>
            <p:ph type="ftr" idx="11"/>
            <p:custDataLst>
              <p:tags r:id="rId6"/>
            </p:custDataLst>
          </p:nvPr>
        </p:nvSpPr>
        <p:spPr>
          <a:xfrm>
            <a:off x="1505072" y="649702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CA"/>
              <a:t>SERVICE DE L'EAU</a:t>
            </a:r>
            <a:endParaRPr/>
          </a:p>
        </p:txBody>
      </p:sp>
      <p:pic>
        <p:nvPicPr>
          <p:cNvPr id="181" name="Google Shape;181;p3" descr="Résultats de recherche d'images pour « pluie »"/>
          <p:cNvPicPr preferRelativeResize="0"/>
          <p:nvPr>
            <p:custDataLst>
              <p:tags r:id="rId7"/>
            </p:custDataLst>
          </p:nvPr>
        </p:nvPicPr>
        <p:blipFill rotWithShape="1">
          <a:blip r:embed="rId12">
            <a:alphaModFix/>
          </a:blip>
          <a:srcRect/>
          <a:stretch/>
        </p:blipFill>
        <p:spPr>
          <a:xfrm>
            <a:off x="7253832" y="1473762"/>
            <a:ext cx="1082052" cy="108205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82" name="Google Shape;182;p3"/>
          <p:cNvPicPr preferRelativeResize="0"/>
          <p:nvPr>
            <p:custDataLst>
              <p:tags r:id="rId8"/>
            </p:custDataLst>
          </p:nvPr>
        </p:nvPicPr>
        <p:blipFill rotWithShape="1">
          <a:blip r:embed="rId13">
            <a:alphaModFix/>
          </a:blip>
          <a:srcRect/>
          <a:stretch/>
        </p:blipFill>
        <p:spPr>
          <a:xfrm>
            <a:off x="298715" y="4744466"/>
            <a:ext cx="7410189" cy="212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524621" y="83058"/>
            <a:ext cx="7510862" cy="63432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fr-CA" sz="3600" dirty="0"/>
              <a:t>PLAN DE GESTION DES DÉBORDEMENTS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/>
              <a:t>Réseau et ouvrages de surverses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229A1B4-2274-4446-B7DA-9443E7196671}" type="slidenum">
              <a:rPr lang="fr-CA" smtClean="0"/>
              <a:pPr/>
              <a:t>9</a:t>
            </a:fld>
            <a:endParaRPr lang="fr-CA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smtClean="0"/>
              <a:t>SERVICE DE L'EAU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305059" y="1629742"/>
            <a:ext cx="3672408" cy="575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 smtClean="0"/>
              <a:t>TYPE DE RÉGULATION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2"/>
          <a:srcRect t="18998"/>
          <a:stretch/>
        </p:blipFill>
        <p:spPr>
          <a:xfrm>
            <a:off x="377067" y="2161431"/>
            <a:ext cx="5269514" cy="1195561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239194117"/>
              </p:ext>
            </p:extLst>
          </p:nvPr>
        </p:nvGraphicFramePr>
        <p:xfrm>
          <a:off x="123111" y="3717503"/>
          <a:ext cx="4374748" cy="2311400"/>
        </p:xfrm>
        <a:graphic>
          <a:graphicData uri="http://schemas.openxmlformats.org/drawingml/2006/table">
            <a:tbl>
              <a:tblPr firstRow="1" bandRow="1">
                <a:tableStyleId>{EF774305-3176-4728-B737-6B97B6CC49E3}</a:tableStyleId>
              </a:tblPr>
              <a:tblGrid>
                <a:gridCol w="1063138"/>
                <a:gridCol w="889686"/>
                <a:gridCol w="753762"/>
                <a:gridCol w="877330"/>
                <a:gridCol w="790832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fr-CA" sz="1200" dirty="0" smtClean="0"/>
                        <a:t>Intercepteur</a:t>
                      </a:r>
                      <a:endParaRPr lang="fr-CA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200" dirty="0" smtClean="0"/>
                        <a:t>Régulation dynamique</a:t>
                      </a:r>
                      <a:endParaRPr lang="fr-C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200" dirty="0" smtClean="0"/>
                        <a:t>Régulation </a:t>
                      </a:r>
                    </a:p>
                    <a:p>
                      <a:pPr algn="ctr"/>
                      <a:r>
                        <a:rPr lang="fr-CA" sz="1200" dirty="0" smtClean="0"/>
                        <a:t>statique</a:t>
                      </a:r>
                      <a:endParaRPr lang="fr-CA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Sanitaire</a:t>
                      </a:r>
                      <a:endParaRPr lang="fr-CA"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Unitaire</a:t>
                      </a:r>
                      <a:endParaRPr lang="fr-CA"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Sanitaire</a:t>
                      </a:r>
                      <a:endParaRPr lang="fr-CA"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 dirty="0" smtClean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Unitaire</a:t>
                      </a:r>
                      <a:endParaRPr lang="fr-CA" sz="12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 dirty="0" smtClean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Nord</a:t>
                      </a:r>
                      <a:endParaRPr lang="fr-CA" sz="1200" b="1" i="0" u="none" strike="noStrike" cap="none" dirty="0">
                        <a:solidFill>
                          <a:schemeClr val="bg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 dirty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1.6%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 dirty="0" smtClean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Sud-est</a:t>
                      </a:r>
                      <a:endParaRPr lang="fr-CA" sz="1200" b="1" i="0" u="none" strike="noStrike" cap="none" dirty="0">
                        <a:solidFill>
                          <a:schemeClr val="bg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 dirty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 dirty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 dirty="0" smtClean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Sud-ouest</a:t>
                      </a:r>
                      <a:endParaRPr lang="fr-CA" sz="1200" b="1" i="0" u="none" strike="noStrike" cap="none" dirty="0">
                        <a:solidFill>
                          <a:schemeClr val="bg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 dirty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 dirty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 dirty="0" smtClean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endParaRPr lang="fr-CA" sz="1200" b="1" i="0" u="none" strike="noStrike" cap="none" dirty="0">
                        <a:solidFill>
                          <a:schemeClr val="bg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 dirty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fr-CA" sz="1200" b="1" i="0" u="none" strike="noStrike" cap="none" dirty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2.8%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9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12496</TotalTime>
  <Words>1501</Words>
  <Application>Microsoft Office PowerPoint</Application>
  <PresentationFormat>Grand écran</PresentationFormat>
  <Paragraphs>287</Paragraphs>
  <Slides>20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Noto Sans Symbols</vt:lpstr>
      <vt:lpstr>Trebuchet MS</vt:lpstr>
      <vt:lpstr>Wingdings</vt:lpstr>
      <vt:lpstr>Wingdings 2</vt:lpstr>
      <vt:lpstr>Thème Office</vt:lpstr>
      <vt:lpstr>Présentation PowerPoint</vt:lpstr>
      <vt:lpstr>Présentations du Plan de gestion des débordements de la Ville de Montréal</vt:lpstr>
      <vt:lpstr>PLAN DE GESTION DES DÉBORDEMENTS</vt:lpstr>
      <vt:lpstr>PLAN DE GESTION DES DÉBORDEMENTS</vt:lpstr>
      <vt:lpstr>PLAN DE GESTION DES DÉBORDEMENTS</vt:lpstr>
      <vt:lpstr>Plan de gestion des débordements</vt:lpstr>
      <vt:lpstr>PLAN DE GESTION DES DÉBORDEMENTS</vt:lpstr>
      <vt:lpstr>PLAN DE GESTION DES DÉBORDEMENTS</vt:lpstr>
      <vt:lpstr>PLAN DE GESTION DES DÉBORDEMENTS</vt:lpstr>
      <vt:lpstr>PLAN DE GESTION DES DÉBORDEMENTS</vt:lpstr>
      <vt:lpstr>PLAN DE GESTION DES DÉBORDEMENTS</vt:lpstr>
      <vt:lpstr>PLAN DE GESTION DES DÉBORDEMENTS</vt:lpstr>
      <vt:lpstr>PLAN DE GESTION DES DÉBORDEMENTS</vt:lpstr>
      <vt:lpstr>PLAN DE GESTION DES DÉBORDEMENTS</vt:lpstr>
      <vt:lpstr>PLAN DE GESTION DES DÉBORDEMENTS</vt:lpstr>
      <vt:lpstr>PLAN DE GESTION DES DÉBORDEMENTS</vt:lpstr>
      <vt:lpstr>PLAN DE GESTION DES DÉBORDEMENTS</vt:lpstr>
      <vt:lpstr>PLAN DE GESTION DES DÉBORDEMENTS</vt:lpstr>
      <vt:lpstr>PLAN DE GESTION DES DÉBORDEMENTS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Hennequin</dc:creator>
  <cp:lastModifiedBy>Emilie Papillon</cp:lastModifiedBy>
  <cp:revision>291</cp:revision>
  <dcterms:created xsi:type="dcterms:W3CDTF">2017-07-07T13:56:39Z</dcterms:created>
  <dcterms:modified xsi:type="dcterms:W3CDTF">2021-11-08T22:54:17Z</dcterms:modified>
</cp:coreProperties>
</file>