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4.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4.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25.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26.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483" r:id="rId3"/>
    <p:sldId id="468" r:id="rId4"/>
    <p:sldId id="4724" r:id="rId5"/>
    <p:sldId id="2415" r:id="rId6"/>
    <p:sldId id="4787" r:id="rId7"/>
    <p:sldId id="4789" r:id="rId8"/>
    <p:sldId id="4790" r:id="rId9"/>
    <p:sldId id="4809" r:id="rId10"/>
    <p:sldId id="2377" r:id="rId11"/>
    <p:sldId id="4753" r:id="rId12"/>
    <p:sldId id="4774" r:id="rId13"/>
    <p:sldId id="4794" r:id="rId14"/>
    <p:sldId id="4764" r:id="rId15"/>
    <p:sldId id="4799" r:id="rId16"/>
    <p:sldId id="4723" r:id="rId17"/>
    <p:sldId id="4775" r:id="rId18"/>
    <p:sldId id="4802" r:id="rId19"/>
    <p:sldId id="4800" r:id="rId20"/>
    <p:sldId id="4783" r:id="rId21"/>
    <p:sldId id="4804" r:id="rId22"/>
    <p:sldId id="4779" r:id="rId23"/>
    <p:sldId id="4806" r:id="rId24"/>
    <p:sldId id="4777" r:id="rId25"/>
    <p:sldId id="4751" r:id="rId26"/>
    <p:sldId id="4755" r:id="rId27"/>
    <p:sldId id="4797" r:id="rId28"/>
    <p:sldId id="4810" r:id="rId29"/>
    <p:sldId id="4739" r:id="rId30"/>
    <p:sldId id="4785" r:id="rId31"/>
    <p:sldId id="4801" r:id="rId32"/>
    <p:sldId id="4808" r:id="rId33"/>
    <p:sldId id="4740"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8C"/>
    <a:srgbClr val="D83B07"/>
    <a:srgbClr val="014A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90113-E895-48E1-8C37-05C38B575072}" v="46" dt="2025-11-18T18:30:20.438"/>
    <p1510:client id="{BEAC5C56-1695-4D25-B7E8-4789FE362F74}" v="1" dt="2025-11-18T19:49:34.903"/>
    <p1510:client id="{D7AD97DB-581B-4CD1-9CEC-F6DAD1A04E73}" v="299" dt="2025-11-18T19:35:26.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39" autoAdjust="0"/>
  </p:normalViewPr>
  <p:slideViewPr>
    <p:cSldViewPr snapToGrid="0">
      <p:cViewPr varScale="1">
        <p:scale>
          <a:sx n="78" d="100"/>
          <a:sy n="78" d="100"/>
        </p:scale>
        <p:origin x="18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A7E26-422A-47A8-81D6-4729F9E1D059}" type="datetimeFigureOut">
              <a:rPr lang="fr-CA" smtClean="0"/>
              <a:t>2025-11-18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A040F-2BA5-497E-A390-1D953BCE32C5}" type="slidenum">
              <a:rPr lang="fr-CA" smtClean="0"/>
              <a:t>‹N°›</a:t>
            </a:fld>
            <a:endParaRPr lang="fr-CA"/>
          </a:p>
        </p:txBody>
      </p:sp>
    </p:spTree>
    <p:extLst>
      <p:ext uri="{BB962C8B-B14F-4D97-AF65-F5344CB8AC3E}">
        <p14:creationId xmlns:p14="http://schemas.microsoft.com/office/powerpoint/2010/main" val="244439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D0E0EE97-B4D4-4989-996D-EB3BE592D4E6}" type="slidenum">
              <a:rPr lang="fr-CA" smtClean="0"/>
              <a:t>1</a:t>
            </a:fld>
            <a:endParaRPr lang="fr-CA"/>
          </a:p>
        </p:txBody>
      </p:sp>
    </p:spTree>
    <p:extLst>
      <p:ext uri="{BB962C8B-B14F-4D97-AF65-F5344CB8AC3E}">
        <p14:creationId xmlns:p14="http://schemas.microsoft.com/office/powerpoint/2010/main" val="2745034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7B9D-4117-5BFC-90E4-A8239B05AF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C6EDFEB-A0E0-CCD0-F03C-E290706906B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5080615-90EE-DA0C-D553-3E137ACC3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00" dirty="0">
              <a:solidFill>
                <a:srgbClr val="000000"/>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3B2472F-90E7-F43E-D7A8-2837D76DCCF0}"/>
              </a:ext>
            </a:extLst>
          </p:cNvPr>
          <p:cNvSpPr>
            <a:spLocks noGrp="1"/>
          </p:cNvSpPr>
          <p:nvPr>
            <p:ph type="sldNum" sz="quarter" idx="5"/>
          </p:nvPr>
        </p:nvSpPr>
        <p:spPr/>
        <p:txBody>
          <a:bodyPr/>
          <a:lstStyle/>
          <a:p>
            <a:fld id="{A53A040F-2BA5-497E-A390-1D953BCE32C5}" type="slidenum">
              <a:rPr lang="fr-CA" smtClean="0"/>
              <a:t>12</a:t>
            </a:fld>
            <a:endParaRPr lang="fr-CA"/>
          </a:p>
        </p:txBody>
      </p:sp>
    </p:spTree>
    <p:extLst>
      <p:ext uri="{BB962C8B-B14F-4D97-AF65-F5344CB8AC3E}">
        <p14:creationId xmlns:p14="http://schemas.microsoft.com/office/powerpoint/2010/main" val="21396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1057"/>
              </a:spcBef>
            </a:pPr>
            <a:endParaRPr lang="fr-CA" dirty="0"/>
          </a:p>
        </p:txBody>
      </p:sp>
    </p:spTree>
    <p:extLst>
      <p:ext uri="{BB962C8B-B14F-4D97-AF65-F5344CB8AC3E}">
        <p14:creationId xmlns:p14="http://schemas.microsoft.com/office/powerpoint/2010/main" val="3273231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A2BC-F778-1BA6-4A0C-90014FB828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50A2A6-B517-9329-ED6C-3384DE652E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F4B14D-5018-F954-830A-6283954F57B1}"/>
              </a:ext>
            </a:extLst>
          </p:cNvPr>
          <p:cNvSpPr>
            <a:spLocks noGrp="1"/>
          </p:cNvSpPr>
          <p:nvPr>
            <p:ph type="body" idx="1"/>
          </p:nvPr>
        </p:nvSpPr>
        <p:spPr/>
        <p:txBody>
          <a:bodyPr/>
          <a:lstStyle/>
          <a:p>
            <a:r>
              <a:rPr lang="fr-CA" sz="1600" b="1" dirty="0">
                <a:latin typeface="Arial" panose="020B0604020202020204" pitchFamily="34" charset="0"/>
                <a:cs typeface="Arial" panose="020B0604020202020204" pitchFamily="34" charset="0"/>
              </a:rPr>
              <a:t>Surface en asphalte, sans fondants en hiver*</a:t>
            </a:r>
          </a:p>
          <a:p>
            <a:r>
              <a:rPr lang="fr-CA" sz="1600" dirty="0">
                <a:latin typeface="Arial" panose="020B0604020202020204" pitchFamily="34" charset="0"/>
                <a:cs typeface="Arial" panose="020B0604020202020204" pitchFamily="34" charset="0"/>
              </a:rPr>
              <a:t>*Sauf exception (à définir) lors de grands verglas, s’il y a un enjeu de sécurité des piétons</a:t>
            </a:r>
          </a:p>
          <a:p>
            <a:pPr marL="742950" lvl="1" indent="-285750">
              <a:buFont typeface="Arial" panose="020B0604020202020204" pitchFamily="34" charset="0"/>
              <a:buChar char="•"/>
            </a:pPr>
            <a:r>
              <a:rPr lang="fr-CA" sz="1600" dirty="0">
                <a:latin typeface="Arial" panose="020B0604020202020204" pitchFamily="34" charset="0"/>
                <a:cs typeface="Arial" panose="020B0604020202020204" pitchFamily="34" charset="0"/>
              </a:rPr>
              <a:t>Meilleur scénario pour la protection des lacs et l’entretien général</a:t>
            </a:r>
          </a:p>
          <a:p>
            <a:pPr marL="742950" lvl="1" indent="-285750" fontAlgn="t">
              <a:buFont typeface="Arial" panose="020B0604020202020204" pitchFamily="34" charset="0"/>
              <a:buChar char="•"/>
            </a:pPr>
            <a:r>
              <a:rPr lang="fr-CA" sz="1600" b="0" i="0" u="none" strike="noStrike" kern="1200" dirty="0">
                <a:solidFill>
                  <a:srgbClr val="000000"/>
                </a:solidFill>
                <a:effectLst/>
                <a:latin typeface="Arial" panose="020B0604020202020204" pitchFamily="34" charset="0"/>
                <a:cs typeface="Arial" panose="020B0604020202020204" pitchFamily="34" charset="0"/>
              </a:rPr>
              <a:t>Sensibilisation et adaptation requises des usagers</a:t>
            </a:r>
          </a:p>
          <a:p>
            <a:pPr marL="1200150" lvl="2" indent="-285750" fontAlgn="t">
              <a:buFont typeface="Courier New" panose="02070309020205020404" pitchFamily="49" charset="0"/>
              <a:buChar char="o"/>
            </a:pPr>
            <a:r>
              <a:rPr lang="fr-CA" sz="1600" dirty="0">
                <a:solidFill>
                  <a:srgbClr val="000000"/>
                </a:solidFill>
                <a:latin typeface="Arial" panose="020B0604020202020204" pitchFamily="34" charset="0"/>
                <a:cs typeface="Arial" panose="020B0604020202020204" pitchFamily="34" charset="0"/>
              </a:rPr>
              <a:t>Affichage sur le concept de stationnement blanc et sur le port de crampons  </a:t>
            </a:r>
          </a:p>
          <a:p>
            <a:pPr marL="742950" lvl="1" indent="-285750" fontAlgn="t">
              <a:buFont typeface="Arial" panose="020B0604020202020204" pitchFamily="34" charset="0"/>
              <a:buChar char="•"/>
            </a:pPr>
            <a:r>
              <a:rPr lang="fr-CA" sz="1600" b="0" i="0" u="none" strike="noStrike" kern="1200" dirty="0">
                <a:solidFill>
                  <a:srgbClr val="000000"/>
                </a:solidFill>
                <a:effectLst/>
                <a:latin typeface="Arial" panose="020B0604020202020204" pitchFamily="34" charset="0"/>
                <a:cs typeface="Arial" panose="020B0604020202020204" pitchFamily="34" charset="0"/>
              </a:rPr>
              <a:t>Entretien printanier à prévoir pour retirer les abrasifs dans le stationnement et dans les fosses à sédiment des noues</a:t>
            </a:r>
          </a:p>
          <a:p>
            <a:pPr marL="742950" lvl="1" indent="-285750" fontAlgn="t">
              <a:buFont typeface="Arial" panose="020B0604020202020204" pitchFamily="34" charset="0"/>
              <a:buChar char="•"/>
            </a:pPr>
            <a:r>
              <a:rPr lang="fr-CA" sz="1600" dirty="0">
                <a:solidFill>
                  <a:srgbClr val="000000"/>
                </a:solidFill>
                <a:latin typeface="Arial" panose="020B0604020202020204" pitchFamily="34" charset="0"/>
                <a:cs typeface="Arial" panose="020B0604020202020204" pitchFamily="34" charset="0"/>
              </a:rPr>
              <a:t>Modification au contrat de déneigement</a:t>
            </a:r>
          </a:p>
          <a:p>
            <a:pPr marL="1200150" lvl="2" indent="-285750" fontAlgn="t">
              <a:buFont typeface="Courier New" panose="02070309020205020404" pitchFamily="49" charset="0"/>
              <a:buChar char="o"/>
            </a:pPr>
            <a:r>
              <a:rPr lang="fr-CA" sz="1600" dirty="0">
                <a:solidFill>
                  <a:srgbClr val="000000"/>
                </a:solidFill>
                <a:latin typeface="Arial" panose="020B0604020202020204" pitchFamily="34" charset="0"/>
                <a:cs typeface="Arial" panose="020B0604020202020204" pitchFamily="34" charset="0"/>
              </a:rPr>
              <a:t>Pas de fondants (sel) sauf exception</a:t>
            </a:r>
          </a:p>
          <a:p>
            <a:pPr marL="1200150" lvl="2" indent="-285750" fontAlgn="t">
              <a:buFont typeface="Courier New" panose="02070309020205020404" pitchFamily="49" charset="0"/>
              <a:buChar char="o"/>
            </a:pPr>
            <a:r>
              <a:rPr lang="fr-CA" sz="1600" dirty="0">
                <a:solidFill>
                  <a:srgbClr val="000000"/>
                </a:solidFill>
                <a:latin typeface="Arial" panose="020B0604020202020204" pitchFamily="34" charset="0"/>
                <a:cs typeface="Arial" panose="020B0604020202020204" pitchFamily="34" charset="0"/>
              </a:rPr>
              <a:t>R</a:t>
            </a:r>
            <a:r>
              <a:rPr lang="fr-CA" sz="1600" b="0" i="0" u="none" strike="noStrike" kern="1200" dirty="0">
                <a:solidFill>
                  <a:srgbClr val="000000"/>
                </a:solidFill>
                <a:effectLst/>
                <a:latin typeface="Arial" panose="020B0604020202020204" pitchFamily="34" charset="0"/>
                <a:cs typeface="Arial" panose="020B0604020202020204" pitchFamily="34" charset="0"/>
              </a:rPr>
              <a:t>esponsabilité pour les réclamations</a:t>
            </a:r>
          </a:p>
          <a:p>
            <a:pPr marL="1200150" lvl="2" indent="-285750" fontAlgn="t">
              <a:buFont typeface="Courier New" panose="02070309020205020404" pitchFamily="49" charset="0"/>
              <a:buChar char="o"/>
            </a:pPr>
            <a:r>
              <a:rPr lang="fr-CA" sz="1600" dirty="0">
                <a:solidFill>
                  <a:srgbClr val="000000"/>
                </a:solidFill>
                <a:latin typeface="Arial" panose="020B0604020202020204" pitchFamily="34" charset="0"/>
                <a:cs typeface="Arial" panose="020B0604020202020204" pitchFamily="34" charset="0"/>
              </a:rPr>
              <a:t>Vigie des équipes Loisirs sur le respect des contrats « sans fondants » des entrepreneurs privés</a:t>
            </a:r>
            <a:endParaRPr lang="fr-CA" sz="1200" kern="100" dirty="0">
              <a:solidFill>
                <a:srgbClr val="000000"/>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2EAD135C-9463-8977-A605-C1BF3F2F62AE}"/>
              </a:ext>
            </a:extLst>
          </p:cNvPr>
          <p:cNvSpPr>
            <a:spLocks noGrp="1"/>
          </p:cNvSpPr>
          <p:nvPr>
            <p:ph type="sldNum" sz="quarter" idx="5"/>
          </p:nvPr>
        </p:nvSpPr>
        <p:spPr/>
        <p:txBody>
          <a:bodyPr/>
          <a:lstStyle/>
          <a:p>
            <a:fld id="{A53A040F-2BA5-497E-A390-1D953BCE32C5}" type="slidenum">
              <a:rPr lang="fr-CA" smtClean="0"/>
              <a:t>14</a:t>
            </a:fld>
            <a:endParaRPr lang="fr-CA"/>
          </a:p>
        </p:txBody>
      </p:sp>
    </p:spTree>
    <p:extLst>
      <p:ext uri="{BB962C8B-B14F-4D97-AF65-F5344CB8AC3E}">
        <p14:creationId xmlns:p14="http://schemas.microsoft.com/office/powerpoint/2010/main" val="2779812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10CF7-EBB4-D8EE-B3DB-A217A74B95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0ADB68-4EA9-A801-F41E-88C10CED31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4FE532-8D9A-CD5A-5AEC-06593F707CA6}"/>
              </a:ext>
            </a:extLst>
          </p:cNvPr>
          <p:cNvSpPr>
            <a:spLocks noGrp="1"/>
          </p:cNvSpPr>
          <p:nvPr>
            <p:ph type="body" idx="1"/>
          </p:nvPr>
        </p:nvSpPr>
        <p:spPr/>
        <p:txBody>
          <a:bodyPr/>
          <a:lstStyle/>
          <a:p>
            <a:endParaRPr lang="fr-CA" sz="1200" kern="1200" dirty="0">
              <a:solidFill>
                <a:schemeClr val="tx1"/>
              </a:solidFill>
              <a:effectLst/>
              <a:latin typeface="+mn-lt"/>
              <a:ea typeface="+mn-ea"/>
              <a:cs typeface="+mn-cs"/>
            </a:endParaRPr>
          </a:p>
        </p:txBody>
      </p:sp>
      <p:sp>
        <p:nvSpPr>
          <p:cNvPr id="4" name="Espace réservé du numéro de diapositive 3">
            <a:extLst>
              <a:ext uri="{FF2B5EF4-FFF2-40B4-BE49-F238E27FC236}">
                <a16:creationId xmlns:a16="http://schemas.microsoft.com/office/drawing/2014/main" id="{AFECFBA1-E961-828F-BEB1-619AF8D32723}"/>
              </a:ext>
            </a:extLst>
          </p:cNvPr>
          <p:cNvSpPr>
            <a:spLocks noGrp="1"/>
          </p:cNvSpPr>
          <p:nvPr>
            <p:ph type="sldNum" sz="quarter" idx="5"/>
          </p:nvPr>
        </p:nvSpPr>
        <p:spPr/>
        <p:txBody>
          <a:bodyPr/>
          <a:lstStyle/>
          <a:p>
            <a:fld id="{A53A040F-2BA5-497E-A390-1D953BCE32C5}" type="slidenum">
              <a:rPr lang="fr-CA" smtClean="0"/>
              <a:t>16</a:t>
            </a:fld>
            <a:endParaRPr lang="fr-CA"/>
          </a:p>
        </p:txBody>
      </p:sp>
    </p:spTree>
    <p:extLst>
      <p:ext uri="{BB962C8B-B14F-4D97-AF65-F5344CB8AC3E}">
        <p14:creationId xmlns:p14="http://schemas.microsoft.com/office/powerpoint/2010/main" val="109474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6C2B0-CD2A-61FE-0E4A-33CFEF6781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B55785-3621-2559-32D1-F12897EA9C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A95F8B-0DFC-1AAE-0326-C52698D9323D}"/>
              </a:ext>
            </a:extLst>
          </p:cNvPr>
          <p:cNvSpPr>
            <a:spLocks noGrp="1"/>
          </p:cNvSpPr>
          <p:nvPr>
            <p:ph type="body" idx="1"/>
          </p:nvPr>
        </p:nvSpPr>
        <p:spPr/>
        <p:txBody>
          <a:bodyPr/>
          <a:lstStyle/>
          <a:p>
            <a:r>
              <a:rPr lang="fr-CA" sz="1200" kern="1200" dirty="0">
                <a:solidFill>
                  <a:schemeClr val="tx1"/>
                </a:solidFill>
                <a:effectLst/>
                <a:latin typeface="+mn-lt"/>
                <a:ea typeface="+mn-ea"/>
                <a:cs typeface="+mn-cs"/>
              </a:rPr>
              <a:t>Comment ça fonctionne? (ajouter une vue en plan et une coupe en couleur)</a:t>
            </a:r>
          </a:p>
          <a:p>
            <a:pPr lvl="0"/>
            <a:r>
              <a:rPr lang="fr-CA" sz="1200" kern="1200" dirty="0">
                <a:solidFill>
                  <a:schemeClr val="tx1"/>
                </a:solidFill>
                <a:effectLst/>
                <a:latin typeface="+mn-lt"/>
                <a:ea typeface="+mn-ea"/>
                <a:cs typeface="+mn-cs"/>
              </a:rPr>
              <a:t>Les eaux de pluie qui ruissellent de la chaussée et des cases de stationnements se dirigent vers les noues.</a:t>
            </a:r>
          </a:p>
          <a:p>
            <a:pPr lvl="0"/>
            <a:r>
              <a:rPr lang="fr-CA" sz="1200" kern="1200" dirty="0">
                <a:solidFill>
                  <a:schemeClr val="tx1"/>
                </a:solidFill>
                <a:effectLst/>
                <a:latin typeface="+mn-lt"/>
                <a:ea typeface="+mn-ea"/>
                <a:cs typeface="+mn-cs"/>
              </a:rPr>
              <a:t>Elles s’infiltrent sur place et sont traitées naturellement grâce à leur passage à travers des végétaux et un sol drainant composé, par exemple, de terreau de biorétention, de gravier et de pierre. </a:t>
            </a:r>
          </a:p>
          <a:p>
            <a:pPr lvl="0"/>
            <a:r>
              <a:rPr lang="fr-CA" sz="1200" kern="1200" dirty="0">
                <a:solidFill>
                  <a:schemeClr val="tx1"/>
                </a:solidFill>
                <a:effectLst/>
                <a:latin typeface="+mn-lt"/>
                <a:ea typeface="+mn-ea"/>
                <a:cs typeface="+mn-cs"/>
              </a:rPr>
              <a:t>Une conduite perforée souterraine capte les eaux qui ne sont pas infiltrées par les noues et par le sol naturel pour les diriger vers la forêt.</a:t>
            </a:r>
          </a:p>
        </p:txBody>
      </p:sp>
      <p:sp>
        <p:nvSpPr>
          <p:cNvPr id="4" name="Espace réservé du numéro de diapositive 3">
            <a:extLst>
              <a:ext uri="{FF2B5EF4-FFF2-40B4-BE49-F238E27FC236}">
                <a16:creationId xmlns:a16="http://schemas.microsoft.com/office/drawing/2014/main" id="{B08418CB-9A99-3E5D-A288-70D3C8382F1C}"/>
              </a:ext>
            </a:extLst>
          </p:cNvPr>
          <p:cNvSpPr>
            <a:spLocks noGrp="1"/>
          </p:cNvSpPr>
          <p:nvPr>
            <p:ph type="sldNum" sz="quarter" idx="5"/>
          </p:nvPr>
        </p:nvSpPr>
        <p:spPr/>
        <p:txBody>
          <a:bodyPr/>
          <a:lstStyle/>
          <a:p>
            <a:fld id="{A53A040F-2BA5-497E-A390-1D953BCE32C5}" type="slidenum">
              <a:rPr lang="fr-CA" smtClean="0"/>
              <a:t>17</a:t>
            </a:fld>
            <a:endParaRPr lang="fr-CA"/>
          </a:p>
        </p:txBody>
      </p:sp>
    </p:spTree>
    <p:extLst>
      <p:ext uri="{BB962C8B-B14F-4D97-AF65-F5344CB8AC3E}">
        <p14:creationId xmlns:p14="http://schemas.microsoft.com/office/powerpoint/2010/main" val="105714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4A1F-2DA2-E240-0EDA-413788A769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264CC4-3CB5-494A-4126-EC1E4F7690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3DF022-54FA-535D-559F-63B0D5D730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00" dirty="0">
              <a:solidFill>
                <a:srgbClr val="000000"/>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B7D06B81-D765-350A-BC2B-CF34C0417C08}"/>
              </a:ext>
            </a:extLst>
          </p:cNvPr>
          <p:cNvSpPr>
            <a:spLocks noGrp="1"/>
          </p:cNvSpPr>
          <p:nvPr>
            <p:ph type="sldNum" sz="quarter" idx="5"/>
          </p:nvPr>
        </p:nvSpPr>
        <p:spPr/>
        <p:txBody>
          <a:bodyPr/>
          <a:lstStyle/>
          <a:p>
            <a:fld id="{A53A040F-2BA5-497E-A390-1D953BCE32C5}" type="slidenum">
              <a:rPr lang="fr-CA" smtClean="0"/>
              <a:t>18</a:t>
            </a:fld>
            <a:endParaRPr lang="fr-CA"/>
          </a:p>
        </p:txBody>
      </p:sp>
    </p:spTree>
    <p:extLst>
      <p:ext uri="{BB962C8B-B14F-4D97-AF65-F5344CB8AC3E}">
        <p14:creationId xmlns:p14="http://schemas.microsoft.com/office/powerpoint/2010/main" val="81910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CEAA7-30FE-C797-CAA7-685AFBEA02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6A67E9-2984-F103-3B75-A0853EB5A7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A44749-22F9-B6A2-57A6-E65BE9963D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Aptos" panose="020B0004020202020204" pitchFamily="34" charset="0"/>
                <a:ea typeface="Aptos" panose="020B0004020202020204" pitchFamily="34" charset="0"/>
                <a:cs typeface="Times New Roman" panose="02020603050405020304" pitchFamily="18" charset="0"/>
              </a:rPr>
              <a:t>Parfaitement intégrés au milieu environnant, ces aménagements inspirés de la nature jouent un rôle crucial dans la protection des lacs Laberge.</a:t>
            </a:r>
          </a:p>
        </p:txBody>
      </p:sp>
      <p:sp>
        <p:nvSpPr>
          <p:cNvPr id="4" name="Espace réservé du numéro de diapositive 3">
            <a:extLst>
              <a:ext uri="{FF2B5EF4-FFF2-40B4-BE49-F238E27FC236}">
                <a16:creationId xmlns:a16="http://schemas.microsoft.com/office/drawing/2014/main" id="{1437E19C-42B7-99A0-2B6D-8D2F5BE3A2FC}"/>
              </a:ext>
            </a:extLst>
          </p:cNvPr>
          <p:cNvSpPr>
            <a:spLocks noGrp="1"/>
          </p:cNvSpPr>
          <p:nvPr>
            <p:ph type="sldNum" sz="quarter" idx="5"/>
          </p:nvPr>
        </p:nvSpPr>
        <p:spPr/>
        <p:txBody>
          <a:bodyPr/>
          <a:lstStyle/>
          <a:p>
            <a:fld id="{A53A040F-2BA5-497E-A390-1D953BCE32C5}" type="slidenum">
              <a:rPr lang="fr-CA" smtClean="0"/>
              <a:t>19</a:t>
            </a:fld>
            <a:endParaRPr lang="fr-CA"/>
          </a:p>
        </p:txBody>
      </p:sp>
    </p:spTree>
    <p:extLst>
      <p:ext uri="{BB962C8B-B14F-4D97-AF65-F5344CB8AC3E}">
        <p14:creationId xmlns:p14="http://schemas.microsoft.com/office/powerpoint/2010/main" val="3956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66963-A51F-26A3-6DE2-42F3B4485E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8F422B-9B11-8914-D341-A035A3197D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AB5997-9FC6-AB12-3467-F7765FC7B364}"/>
              </a:ext>
            </a:extLst>
          </p:cNvPr>
          <p:cNvSpPr>
            <a:spLocks noGrp="1"/>
          </p:cNvSpPr>
          <p:nvPr>
            <p:ph type="body" idx="1"/>
          </p:nvPr>
        </p:nvSpPr>
        <p:spPr/>
        <p:txBody>
          <a:bodyPr/>
          <a:lstStyle/>
          <a:p>
            <a:r>
              <a:rPr lang="fr-CA" sz="1200" kern="100" dirty="0">
                <a:effectLst/>
                <a:latin typeface="Aptos" panose="020B0004020202020204" pitchFamily="34" charset="0"/>
                <a:ea typeface="Aptos" panose="020B0004020202020204" pitchFamily="34" charset="0"/>
                <a:cs typeface="Times New Roman" panose="02020603050405020304" pitchFamily="18" charset="0"/>
              </a:rPr>
              <a:t>Une noue est une rigole de faible profondeur qui recueille les eaux de pluie pour les infiltrer et les traiter sur place, par le sol et les plantes, avant d’être redirigées vers le réseau d’égouts ou les cours d’eau. Elle peut être végétalisée (couverte de végétaux variés) ou engazonnée (couverte de pelouse).</a:t>
            </a:r>
            <a:endParaRPr lang="fr-CA" dirty="0"/>
          </a:p>
        </p:txBody>
      </p:sp>
      <p:sp>
        <p:nvSpPr>
          <p:cNvPr id="4" name="Espace réservé du numéro de diapositive 3">
            <a:extLst>
              <a:ext uri="{FF2B5EF4-FFF2-40B4-BE49-F238E27FC236}">
                <a16:creationId xmlns:a16="http://schemas.microsoft.com/office/drawing/2014/main" id="{E312A2C1-9779-C44F-50A3-7DED7504D5B2}"/>
              </a:ext>
            </a:extLst>
          </p:cNvPr>
          <p:cNvSpPr>
            <a:spLocks noGrp="1"/>
          </p:cNvSpPr>
          <p:nvPr>
            <p:ph type="sldNum" sz="quarter" idx="5"/>
          </p:nvPr>
        </p:nvSpPr>
        <p:spPr/>
        <p:txBody>
          <a:bodyPr/>
          <a:lstStyle/>
          <a:p>
            <a:fld id="{A53A040F-2BA5-497E-A390-1D953BCE32C5}" type="slidenum">
              <a:rPr lang="fr-CA" smtClean="0"/>
              <a:t>20</a:t>
            </a:fld>
            <a:endParaRPr lang="fr-CA"/>
          </a:p>
        </p:txBody>
      </p:sp>
    </p:spTree>
    <p:extLst>
      <p:ext uri="{BB962C8B-B14F-4D97-AF65-F5344CB8AC3E}">
        <p14:creationId xmlns:p14="http://schemas.microsoft.com/office/powerpoint/2010/main" val="2887389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04E2-5432-C7B1-5763-4920A18384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578FE4-BC9E-B29A-58B1-A2F4D1169DD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015DD8-78DD-A411-DEB3-CEE51D2397E0}"/>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EC4BA899-4B50-DB7C-E1E5-79B55581A80A}"/>
              </a:ext>
            </a:extLst>
          </p:cNvPr>
          <p:cNvSpPr>
            <a:spLocks noGrp="1"/>
          </p:cNvSpPr>
          <p:nvPr>
            <p:ph type="sldNum" sz="quarter" idx="5"/>
          </p:nvPr>
        </p:nvSpPr>
        <p:spPr/>
        <p:txBody>
          <a:bodyPr/>
          <a:lstStyle/>
          <a:p>
            <a:fld id="{A53A040F-2BA5-497E-A390-1D953BCE32C5}" type="slidenum">
              <a:rPr lang="fr-CA" smtClean="0"/>
              <a:t>21</a:t>
            </a:fld>
            <a:endParaRPr lang="fr-CA"/>
          </a:p>
        </p:txBody>
      </p:sp>
    </p:spTree>
    <p:extLst>
      <p:ext uri="{BB962C8B-B14F-4D97-AF65-F5344CB8AC3E}">
        <p14:creationId xmlns:p14="http://schemas.microsoft.com/office/powerpoint/2010/main" val="4248947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23947-2136-0094-C0D7-A2EFC75420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E06B45-1F66-6903-3C7B-550BBC280E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D97470-A777-629C-0D65-12790D91201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4F9EB673-66A0-5A9A-D53B-574038482140}"/>
              </a:ext>
            </a:extLst>
          </p:cNvPr>
          <p:cNvSpPr>
            <a:spLocks noGrp="1"/>
          </p:cNvSpPr>
          <p:nvPr>
            <p:ph type="sldNum" sz="quarter" idx="5"/>
          </p:nvPr>
        </p:nvSpPr>
        <p:spPr/>
        <p:txBody>
          <a:bodyPr/>
          <a:lstStyle/>
          <a:p>
            <a:fld id="{A53A040F-2BA5-497E-A390-1D953BCE32C5}" type="slidenum">
              <a:rPr lang="fr-CA" smtClean="0"/>
              <a:t>22</a:t>
            </a:fld>
            <a:endParaRPr lang="fr-CA"/>
          </a:p>
        </p:txBody>
      </p:sp>
    </p:spTree>
    <p:extLst>
      <p:ext uri="{BB962C8B-B14F-4D97-AF65-F5344CB8AC3E}">
        <p14:creationId xmlns:p14="http://schemas.microsoft.com/office/powerpoint/2010/main" val="2067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3</a:t>
            </a:fld>
            <a:endParaRPr lang="fr-CA"/>
          </a:p>
        </p:txBody>
      </p:sp>
    </p:spTree>
    <p:extLst>
      <p:ext uri="{BB962C8B-B14F-4D97-AF65-F5344CB8AC3E}">
        <p14:creationId xmlns:p14="http://schemas.microsoft.com/office/powerpoint/2010/main" val="1281951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BE72-0BD2-AC41-0DA4-6901F914E7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7DD587-FF83-6623-D1CA-C07B99E97CB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5BF9C4-19D7-2A07-DB71-E15EDE4DFE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a:solidFill>
                  <a:schemeClr val="tx1"/>
                </a:solidFill>
                <a:effectLst/>
                <a:latin typeface="+mn-lt"/>
                <a:ea typeface="+mn-ea"/>
                <a:cs typeface="+mn-cs"/>
              </a:rPr>
              <a:t>Le stationnement a été conçu avec un revêtement de pavés à joints drainants sous lequel est installé un réservoir souterrain granulaire qui emmagasine l’eau. Lors des pluies, l’eau percole par les joints drainants entre les pavés, puis est filtrée par la fondation granulaire avant de rejoindre le réservoir. L’eau s’infiltre dans le sol naturel rechargeant ainsi la nappe phréatique, puis l’excédent s’écoule vers un fossé avec un régulateur de débit.</a:t>
            </a:r>
          </a:p>
        </p:txBody>
      </p:sp>
      <p:sp>
        <p:nvSpPr>
          <p:cNvPr id="4" name="Espace réservé du numéro de diapositive 3">
            <a:extLst>
              <a:ext uri="{FF2B5EF4-FFF2-40B4-BE49-F238E27FC236}">
                <a16:creationId xmlns:a16="http://schemas.microsoft.com/office/drawing/2014/main" id="{E2E449B6-CDE3-5464-CD0E-9DAB1F9DDC64}"/>
              </a:ext>
            </a:extLst>
          </p:cNvPr>
          <p:cNvSpPr>
            <a:spLocks noGrp="1"/>
          </p:cNvSpPr>
          <p:nvPr>
            <p:ph type="sldNum" sz="quarter" idx="5"/>
          </p:nvPr>
        </p:nvSpPr>
        <p:spPr/>
        <p:txBody>
          <a:bodyPr/>
          <a:lstStyle/>
          <a:p>
            <a:fld id="{A53A040F-2BA5-497E-A390-1D953BCE32C5}" type="slidenum">
              <a:rPr lang="fr-CA" smtClean="0"/>
              <a:t>23</a:t>
            </a:fld>
            <a:endParaRPr lang="fr-CA"/>
          </a:p>
        </p:txBody>
      </p:sp>
    </p:spTree>
    <p:extLst>
      <p:ext uri="{BB962C8B-B14F-4D97-AF65-F5344CB8AC3E}">
        <p14:creationId xmlns:p14="http://schemas.microsoft.com/office/powerpoint/2010/main" val="1076424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4B79-E62A-3DE2-CE06-45DD6C87EF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4B5081-F138-6D48-853C-2AD87A0FFD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425758-85DE-8FB1-44EE-89A4165AC7F7}"/>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AD3E82A6-82CC-0FCF-C3A9-6F481CD89489}"/>
              </a:ext>
            </a:extLst>
          </p:cNvPr>
          <p:cNvSpPr>
            <a:spLocks noGrp="1"/>
          </p:cNvSpPr>
          <p:nvPr>
            <p:ph type="sldNum" sz="quarter" idx="5"/>
          </p:nvPr>
        </p:nvSpPr>
        <p:spPr/>
        <p:txBody>
          <a:bodyPr/>
          <a:lstStyle/>
          <a:p>
            <a:fld id="{A53A040F-2BA5-497E-A390-1D953BCE32C5}" type="slidenum">
              <a:rPr lang="fr-CA" smtClean="0"/>
              <a:t>25</a:t>
            </a:fld>
            <a:endParaRPr lang="fr-CA"/>
          </a:p>
        </p:txBody>
      </p:sp>
    </p:spTree>
    <p:extLst>
      <p:ext uri="{BB962C8B-B14F-4D97-AF65-F5344CB8AC3E}">
        <p14:creationId xmlns:p14="http://schemas.microsoft.com/office/powerpoint/2010/main" val="1813320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F841-34BB-7F9B-A1DF-10B364C2F7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DBE64D-200A-8162-876F-64BCB0E1764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24B0F9-03A2-97BF-CF49-C8187FC6A7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a:effectLst/>
                <a:latin typeface="Arial" panose="020B0604020202020204" pitchFamily="34" charset="0"/>
                <a:ea typeface="Aptos" panose="020B0004020202020204" pitchFamily="34" charset="0"/>
                <a:cs typeface="Times New Roman" panose="02020603050405020304" pitchFamily="18" charset="0"/>
              </a:rPr>
              <a:t>En raison de l</a:t>
            </a:r>
            <a:r>
              <a:rPr lang="fr-CA" sz="12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 conciliation des nombreux besoins d’aménagement</a:t>
            </a:r>
            <a:r>
              <a:rPr lang="fr-CA" sz="1200" kern="100">
                <a:effectLst/>
                <a:latin typeface="Arial" panose="020B0604020202020204" pitchFamily="34" charset="0"/>
                <a:ea typeface="Aptos" panose="020B0004020202020204" pitchFamily="34" charset="0"/>
                <a:cs typeface="Times New Roman" panose="02020603050405020304" pitchFamily="18" charset="0"/>
              </a:rPr>
              <a:t> </a:t>
            </a:r>
            <a:r>
              <a:rPr lang="fr-CA" sz="12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et des besoins d’intégrité écologique du site, une approche intégrée et collaborative a été nécessaire pour concevoir et réaliser ce stationnement à l’aide de solutions innovantes et pour définir les pratiques durables d’entretien. Ces solutions et ces pratiques font l’objet de suivis pour documenter leurs fonctionnalités et leurs performances.</a:t>
            </a:r>
          </a:p>
          <a:p>
            <a:r>
              <a:rPr lang="fr-CA">
                <a:effectLst/>
              </a:rPr>
              <a:t>Formulaire de collecte de données : Microsoft Forms</a:t>
            </a:r>
            <a:endParaRPr lang="fr-CA"/>
          </a:p>
          <a:p>
            <a:r>
              <a:rPr lang="fr-CA">
                <a:effectLst/>
              </a:rPr>
              <a:t>Utilisation de l’application « Timestamps » pour la prise de photos</a:t>
            </a:r>
            <a:endParaRPr lang="fr-CA"/>
          </a:p>
          <a:p>
            <a:r>
              <a:rPr lang="fr-CA">
                <a:effectLst/>
              </a:rPr>
              <a:t>Base de données : Power BI</a:t>
            </a:r>
            <a:endParaRPr lang="fr-CA"/>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2FED7A8B-30AE-7C28-B71F-6FFF17644196}"/>
              </a:ext>
            </a:extLst>
          </p:cNvPr>
          <p:cNvSpPr>
            <a:spLocks noGrp="1"/>
          </p:cNvSpPr>
          <p:nvPr>
            <p:ph type="sldNum" sz="quarter" idx="5"/>
          </p:nvPr>
        </p:nvSpPr>
        <p:spPr/>
        <p:txBody>
          <a:bodyPr/>
          <a:lstStyle/>
          <a:p>
            <a:fld id="{A53A040F-2BA5-497E-A390-1D953BCE32C5}" type="slidenum">
              <a:rPr lang="fr-CA" smtClean="0"/>
              <a:t>26</a:t>
            </a:fld>
            <a:endParaRPr lang="fr-CA"/>
          </a:p>
        </p:txBody>
      </p:sp>
    </p:spTree>
    <p:extLst>
      <p:ext uri="{BB962C8B-B14F-4D97-AF65-F5344CB8AC3E}">
        <p14:creationId xmlns:p14="http://schemas.microsoft.com/office/powerpoint/2010/main" val="344508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75E0C-8F4F-B419-00DF-E95C14F278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4C003B-24C0-C756-C7B0-9579E65227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1156F7-E657-045F-0905-65B8877E1C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007D0B1B-23CF-EB7D-A4F7-A450E57BE56D}"/>
              </a:ext>
            </a:extLst>
          </p:cNvPr>
          <p:cNvSpPr>
            <a:spLocks noGrp="1"/>
          </p:cNvSpPr>
          <p:nvPr>
            <p:ph type="sldNum" sz="quarter" idx="5"/>
          </p:nvPr>
        </p:nvSpPr>
        <p:spPr/>
        <p:txBody>
          <a:bodyPr/>
          <a:lstStyle/>
          <a:p>
            <a:fld id="{A53A040F-2BA5-497E-A390-1D953BCE32C5}" type="slidenum">
              <a:rPr lang="fr-CA" smtClean="0"/>
              <a:t>27</a:t>
            </a:fld>
            <a:endParaRPr lang="fr-CA"/>
          </a:p>
        </p:txBody>
      </p:sp>
    </p:spTree>
    <p:extLst>
      <p:ext uri="{BB962C8B-B14F-4D97-AF65-F5344CB8AC3E}">
        <p14:creationId xmlns:p14="http://schemas.microsoft.com/office/powerpoint/2010/main" val="300258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F4867-D21E-C070-9274-5B7350766A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DA08F9-95FA-9C0D-3E78-1F27B3BA81D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3CD8BE-F5B5-DD7A-7628-492E70727079}"/>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B3C9B47C-A461-CB69-11A4-CD70E3FC0BF2}"/>
              </a:ext>
            </a:extLst>
          </p:cNvPr>
          <p:cNvSpPr>
            <a:spLocks noGrp="1"/>
          </p:cNvSpPr>
          <p:nvPr>
            <p:ph type="sldNum" sz="quarter" idx="5"/>
          </p:nvPr>
        </p:nvSpPr>
        <p:spPr/>
        <p:txBody>
          <a:bodyPr/>
          <a:lstStyle/>
          <a:p>
            <a:fld id="{A53A040F-2BA5-497E-A390-1D953BCE32C5}" type="slidenum">
              <a:rPr lang="fr-CA" smtClean="0"/>
              <a:t>29</a:t>
            </a:fld>
            <a:endParaRPr lang="fr-CA"/>
          </a:p>
        </p:txBody>
      </p:sp>
    </p:spTree>
    <p:extLst>
      <p:ext uri="{BB962C8B-B14F-4D97-AF65-F5344CB8AC3E}">
        <p14:creationId xmlns:p14="http://schemas.microsoft.com/office/powerpoint/2010/main" val="319038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CFC3-6E56-8395-73E4-CA006B9A55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390CA9-3E33-F457-87E5-C028831E271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9F36C4-98C2-3119-93EE-39B8E2269826}"/>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540918F2-DB6B-6299-3B93-A1A57D2B7349}"/>
              </a:ext>
            </a:extLst>
          </p:cNvPr>
          <p:cNvSpPr>
            <a:spLocks noGrp="1"/>
          </p:cNvSpPr>
          <p:nvPr>
            <p:ph type="sldNum" sz="quarter" idx="5"/>
          </p:nvPr>
        </p:nvSpPr>
        <p:spPr/>
        <p:txBody>
          <a:bodyPr/>
          <a:lstStyle/>
          <a:p>
            <a:fld id="{A53A040F-2BA5-497E-A390-1D953BCE32C5}" type="slidenum">
              <a:rPr lang="fr-CA" smtClean="0"/>
              <a:t>30</a:t>
            </a:fld>
            <a:endParaRPr lang="fr-CA"/>
          </a:p>
        </p:txBody>
      </p:sp>
    </p:spTree>
    <p:extLst>
      <p:ext uri="{BB962C8B-B14F-4D97-AF65-F5344CB8AC3E}">
        <p14:creationId xmlns:p14="http://schemas.microsoft.com/office/powerpoint/2010/main" val="212352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247F-0974-C58C-64F7-FD0616B659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D2695C-CFF1-93D2-071B-321729FE44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192E5E-62A8-F0CD-50E7-708D272D42E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BA37FCE9-EA15-D987-B376-E8FCEBD7A0FB}"/>
              </a:ext>
            </a:extLst>
          </p:cNvPr>
          <p:cNvSpPr>
            <a:spLocks noGrp="1"/>
          </p:cNvSpPr>
          <p:nvPr>
            <p:ph type="sldNum" sz="quarter" idx="5"/>
          </p:nvPr>
        </p:nvSpPr>
        <p:spPr/>
        <p:txBody>
          <a:bodyPr/>
          <a:lstStyle/>
          <a:p>
            <a:fld id="{A53A040F-2BA5-497E-A390-1D953BCE32C5}" type="slidenum">
              <a:rPr lang="fr-CA" smtClean="0"/>
              <a:t>31</a:t>
            </a:fld>
            <a:endParaRPr lang="fr-CA"/>
          </a:p>
        </p:txBody>
      </p:sp>
    </p:spTree>
    <p:extLst>
      <p:ext uri="{BB962C8B-B14F-4D97-AF65-F5344CB8AC3E}">
        <p14:creationId xmlns:p14="http://schemas.microsoft.com/office/powerpoint/2010/main" val="3199825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Aptos" panose="020B0004020202020204" pitchFamily="34" charset="0"/>
                <a:ea typeface="Aptos" panose="020B0004020202020204" pitchFamily="34" charset="0"/>
                <a:cs typeface="Times New Roman" panose="02020603050405020304" pitchFamily="18" charset="0"/>
              </a:rPr>
              <a:t>Cette approche inspirée de la nature permet de gérer, de manière durable, les eaux de pluie avec l’objectif ultime de maintenir la qualité de l’eau des lacs Laberge.</a:t>
            </a:r>
          </a:p>
          <a:p>
            <a:endParaRPr lang="fr-CA" dirty="0"/>
          </a:p>
          <a:p>
            <a:r>
              <a:rPr lang="fr-CA" dirty="0"/>
              <a:t>Remerciements : Organisateurs, public et conférenciers.</a:t>
            </a:r>
          </a:p>
          <a:p>
            <a:r>
              <a:rPr lang="fr-CA" dirty="0"/>
              <a:t>Je remercie également mes précieux collègues et collaborateurs sans qui, la réalisation de ces projets inspirants serait tout simplement impossible.</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32</a:t>
            </a:fld>
            <a:endParaRPr lang="fr-CA"/>
          </a:p>
        </p:txBody>
      </p:sp>
    </p:spTree>
    <p:extLst>
      <p:ext uri="{BB962C8B-B14F-4D97-AF65-F5344CB8AC3E}">
        <p14:creationId xmlns:p14="http://schemas.microsoft.com/office/powerpoint/2010/main" val="172929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spcAft>
                <a:spcPts val="600"/>
              </a:spcAft>
            </a:pPr>
            <a:endParaRPr lang="fr-CA" kern="100">
              <a:latin typeface="Arial" panose="020B0604020202020204" pitchFamily="34" charset="0"/>
              <a:ea typeface="Aptos" panose="020B00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4</a:t>
            </a:fld>
            <a:endParaRPr lang="fr-CA"/>
          </a:p>
        </p:txBody>
      </p:sp>
    </p:spTree>
    <p:extLst>
      <p:ext uri="{BB962C8B-B14F-4D97-AF65-F5344CB8AC3E}">
        <p14:creationId xmlns:p14="http://schemas.microsoft.com/office/powerpoint/2010/main" val="268099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C614E-5A8A-81D0-1402-1DD19080AF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39A8D5-3362-4A9D-1A80-6F19A195D7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2874A8-14DB-C8B3-D4F4-604DAF37B260}"/>
              </a:ext>
            </a:extLst>
          </p:cNvPr>
          <p:cNvSpPr>
            <a:spLocks noGrp="1"/>
          </p:cNvSpPr>
          <p:nvPr>
            <p:ph type="body" idx="1"/>
          </p:nvPr>
        </p:nvSpPr>
        <p:spPr/>
        <p:txBody>
          <a:bodyPr/>
          <a:lstStyle/>
          <a:p>
            <a:pPr lvl="1">
              <a:spcAft>
                <a:spcPts val="600"/>
              </a:spcAft>
            </a:pPr>
            <a:endParaRPr lang="fr-CA" kern="100">
              <a:latin typeface="Arial" panose="020B0604020202020204" pitchFamily="34" charset="0"/>
              <a:ea typeface="Aptos" panose="020B00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89427E8E-603B-4B3B-DA08-4ED61108ADAA}"/>
              </a:ext>
            </a:extLst>
          </p:cNvPr>
          <p:cNvSpPr>
            <a:spLocks noGrp="1"/>
          </p:cNvSpPr>
          <p:nvPr>
            <p:ph type="sldNum" sz="quarter" idx="5"/>
          </p:nvPr>
        </p:nvSpPr>
        <p:spPr/>
        <p:txBody>
          <a:bodyPr/>
          <a:lstStyle/>
          <a:p>
            <a:fld id="{A53A040F-2BA5-497E-A390-1D953BCE32C5}" type="slidenum">
              <a:rPr lang="fr-CA" smtClean="0"/>
              <a:t>5</a:t>
            </a:fld>
            <a:endParaRPr lang="fr-CA"/>
          </a:p>
        </p:txBody>
      </p:sp>
    </p:spTree>
    <p:extLst>
      <p:ext uri="{BB962C8B-B14F-4D97-AF65-F5344CB8AC3E}">
        <p14:creationId xmlns:p14="http://schemas.microsoft.com/office/powerpoint/2010/main" val="250513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D9AC4-9517-4061-6232-7377E5D75D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509BA3-3C84-E584-1C81-3F895D24E2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28A41A-26F9-7B4C-1E0D-74B56E95B9C4}"/>
              </a:ext>
            </a:extLst>
          </p:cNvPr>
          <p:cNvSpPr>
            <a:spLocks noGrp="1"/>
          </p:cNvSpPr>
          <p:nvPr>
            <p:ph type="body" idx="1"/>
          </p:nvPr>
        </p:nvSpPr>
        <p:spPr/>
        <p:txBody>
          <a:bodyPr/>
          <a:lstStyle/>
          <a:p>
            <a:pPr marL="285750" indent="-285750">
              <a:buFont typeface="Arial" panose="020B0604020202020204" pitchFamily="34" charset="0"/>
              <a:buChar char="•"/>
            </a:pPr>
            <a:r>
              <a:rPr lang="fr-CA">
                <a:latin typeface="Arial" panose="020B0604020202020204" pitchFamily="34" charset="0"/>
                <a:cs typeface="Arial" panose="020B0604020202020204" pitchFamily="34" charset="0"/>
              </a:rPr>
              <a:t>Investissement total d’environ 5 M$</a:t>
            </a:r>
          </a:p>
          <a:p>
            <a:pPr marL="742950" lvl="1" indent="-285750">
              <a:buFont typeface="Arial" panose="020B0604020202020204" pitchFamily="34" charset="0"/>
              <a:buChar char="•"/>
            </a:pPr>
            <a:r>
              <a:rPr lang="fr-CA">
                <a:latin typeface="Arial" panose="020B0604020202020204" pitchFamily="34" charset="0"/>
                <a:cs typeface="Arial" panose="020B0604020202020204" pitchFamily="34" charset="0"/>
              </a:rPr>
              <a:t>Ville de Québec (3,1 M$)</a:t>
            </a:r>
          </a:p>
          <a:p>
            <a:pPr marL="742950" lvl="1" indent="-285750">
              <a:buFont typeface="Arial" panose="020B0604020202020204" pitchFamily="34" charset="0"/>
              <a:buChar char="•"/>
            </a:pPr>
            <a:r>
              <a:rPr lang="fr-CA">
                <a:latin typeface="Arial" panose="020B0604020202020204" pitchFamily="34" charset="0"/>
                <a:cs typeface="Arial" panose="020B0604020202020204" pitchFamily="34" charset="0"/>
              </a:rPr>
              <a:t>Ministère des Affaires municipales et de l’Habitation et la Communauté métropolitaine de Québec par l’entremise du programme d’aide financière la Trame verte et bleue métropolitaine (1,5 M$)</a:t>
            </a:r>
          </a:p>
          <a:p>
            <a:pPr marL="742950" lvl="1" indent="-285750">
              <a:buFont typeface="Arial" panose="020B0604020202020204" pitchFamily="34" charset="0"/>
              <a:buChar char="•"/>
            </a:pPr>
            <a:r>
              <a:rPr lang="fr-CA">
                <a:latin typeface="Arial" panose="020B0604020202020204" pitchFamily="34" charset="0"/>
                <a:cs typeface="Arial" panose="020B0604020202020204" pitchFamily="34" charset="0"/>
              </a:rPr>
              <a:t>Secrétariat à la Capitale-Nationale (400 000 $)</a:t>
            </a:r>
          </a:p>
        </p:txBody>
      </p:sp>
      <p:sp>
        <p:nvSpPr>
          <p:cNvPr id="4" name="Espace réservé du numéro de diapositive 3">
            <a:extLst>
              <a:ext uri="{FF2B5EF4-FFF2-40B4-BE49-F238E27FC236}">
                <a16:creationId xmlns:a16="http://schemas.microsoft.com/office/drawing/2014/main" id="{BC23C6A7-FE90-D803-85C2-D27F9B5B2A92}"/>
              </a:ext>
            </a:extLst>
          </p:cNvPr>
          <p:cNvSpPr>
            <a:spLocks noGrp="1"/>
          </p:cNvSpPr>
          <p:nvPr>
            <p:ph type="sldNum" sz="quarter" idx="5"/>
          </p:nvPr>
        </p:nvSpPr>
        <p:spPr/>
        <p:txBody>
          <a:bodyPr/>
          <a:lstStyle/>
          <a:p>
            <a:fld id="{A53A040F-2BA5-497E-A390-1D953BCE32C5}" type="slidenum">
              <a:rPr lang="fr-CA" smtClean="0"/>
              <a:t>6</a:t>
            </a:fld>
            <a:endParaRPr lang="fr-CA"/>
          </a:p>
        </p:txBody>
      </p:sp>
    </p:spTree>
    <p:extLst>
      <p:ext uri="{BB962C8B-B14F-4D97-AF65-F5344CB8AC3E}">
        <p14:creationId xmlns:p14="http://schemas.microsoft.com/office/powerpoint/2010/main" val="360450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7</a:t>
            </a:fld>
            <a:endParaRPr lang="fr-CA"/>
          </a:p>
        </p:txBody>
      </p:sp>
    </p:spTree>
    <p:extLst>
      <p:ext uri="{BB962C8B-B14F-4D97-AF65-F5344CB8AC3E}">
        <p14:creationId xmlns:p14="http://schemas.microsoft.com/office/powerpoint/2010/main" val="49605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DB78-AFED-2929-89CF-A5ECC3A11C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0E60EBA-986B-3BB9-F983-98A2DC8E47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08A850-92B8-5D68-65DF-B6D81B0EBCAA}"/>
              </a:ext>
            </a:extLst>
          </p:cNvPr>
          <p:cNvSpPr>
            <a:spLocks noGrp="1"/>
          </p:cNvSpPr>
          <p:nvPr>
            <p:ph type="body" idx="1"/>
          </p:nvPr>
        </p:nvSpPr>
        <p:spPr/>
        <p:txBody>
          <a:bodyPr/>
          <a:lstStyle/>
          <a:p>
            <a:r>
              <a:rPr lang="fr-CA" dirty="0"/>
              <a:t>Stationnement existant en gravier de type MG-20</a:t>
            </a:r>
          </a:p>
        </p:txBody>
      </p:sp>
      <p:sp>
        <p:nvSpPr>
          <p:cNvPr id="4" name="Espace réservé du numéro de diapositive 3">
            <a:extLst>
              <a:ext uri="{FF2B5EF4-FFF2-40B4-BE49-F238E27FC236}">
                <a16:creationId xmlns:a16="http://schemas.microsoft.com/office/drawing/2014/main" id="{A8FB2156-6205-41F3-9320-86AD17C6208F}"/>
              </a:ext>
            </a:extLst>
          </p:cNvPr>
          <p:cNvSpPr>
            <a:spLocks noGrp="1"/>
          </p:cNvSpPr>
          <p:nvPr>
            <p:ph type="sldNum" sz="quarter" idx="5"/>
          </p:nvPr>
        </p:nvSpPr>
        <p:spPr/>
        <p:txBody>
          <a:bodyPr/>
          <a:lstStyle/>
          <a:p>
            <a:fld id="{A53A040F-2BA5-497E-A390-1D953BCE32C5}" type="slidenum">
              <a:rPr lang="fr-CA" smtClean="0"/>
              <a:t>8</a:t>
            </a:fld>
            <a:endParaRPr lang="fr-CA"/>
          </a:p>
        </p:txBody>
      </p:sp>
    </p:spTree>
    <p:extLst>
      <p:ext uri="{BB962C8B-B14F-4D97-AF65-F5344CB8AC3E}">
        <p14:creationId xmlns:p14="http://schemas.microsoft.com/office/powerpoint/2010/main" val="1371849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10</a:t>
            </a:fld>
            <a:endParaRPr lang="fr-CA"/>
          </a:p>
        </p:txBody>
      </p:sp>
    </p:spTree>
    <p:extLst>
      <p:ext uri="{BB962C8B-B14F-4D97-AF65-F5344CB8AC3E}">
        <p14:creationId xmlns:p14="http://schemas.microsoft.com/office/powerpoint/2010/main" val="205879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kern="1200" dirty="0">
                <a:solidFill>
                  <a:schemeClr val="tx1"/>
                </a:solidFill>
                <a:effectLst/>
                <a:latin typeface="+mn-lt"/>
                <a:ea typeface="+mn-ea"/>
                <a:cs typeface="+mn-cs"/>
              </a:rPr>
              <a:t>Coût pour 2023 : 89 963,49 $</a:t>
            </a:r>
          </a:p>
          <a:p>
            <a:r>
              <a:rPr lang="fr-CA" sz="1200" kern="1200" dirty="0">
                <a:solidFill>
                  <a:schemeClr val="tx1"/>
                </a:solidFill>
                <a:effectLst/>
                <a:latin typeface="+mn-lt"/>
                <a:ea typeface="+mn-ea"/>
                <a:cs typeface="+mn-cs"/>
              </a:rPr>
              <a:t>Coût pour 2024 : 600 030,96 $ $</a:t>
            </a:r>
          </a:p>
          <a:p>
            <a:r>
              <a:rPr lang="fr-CA" sz="1200" kern="1200" dirty="0">
                <a:solidFill>
                  <a:schemeClr val="tx1"/>
                </a:solidFill>
                <a:effectLst/>
                <a:latin typeface="+mn-lt"/>
                <a:ea typeface="+mn-ea"/>
                <a:cs typeface="+mn-cs"/>
              </a:rPr>
              <a:t>Coût pour 2025 : 890 $</a:t>
            </a:r>
          </a:p>
          <a:p>
            <a:r>
              <a:rPr lang="fr-CA" sz="1200" b="1" kern="1200" dirty="0">
                <a:solidFill>
                  <a:schemeClr val="tx1"/>
                </a:solidFill>
                <a:effectLst/>
                <a:latin typeface="+mn-lt"/>
                <a:ea typeface="+mn-ea"/>
                <a:cs typeface="+mn-cs"/>
              </a:rPr>
              <a:t>Coût total du projet (dépenses admissibles au PGDEP) : 690 884,45 $ avant les taxes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Étude de sols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Coût total pour 2023 : 20 963,49 $</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Contrat du professionnel</a:t>
            </a:r>
            <a:r>
              <a:rPr lang="fr-CA" sz="1200" kern="1200" dirty="0">
                <a:solidFill>
                  <a:schemeClr val="tx1"/>
                </a:solidFill>
                <a:effectLst/>
                <a:latin typeface="+mn-lt"/>
                <a:ea typeface="+mn-ea"/>
                <a:cs typeface="+mn-cs"/>
              </a:rPr>
              <a:t> (étude hydraulique, plans et devis, surveillance, manuel d’entretien)</a:t>
            </a:r>
          </a:p>
          <a:p>
            <a:r>
              <a:rPr lang="fr-CA" sz="1200" kern="1200" dirty="0">
                <a:solidFill>
                  <a:schemeClr val="tx1"/>
                </a:solidFill>
                <a:effectLst/>
                <a:latin typeface="+mn-lt"/>
                <a:ea typeface="+mn-ea"/>
                <a:cs typeface="+mn-cs"/>
              </a:rPr>
              <a:t>Coût pour 2023 : 69 000 $</a:t>
            </a:r>
          </a:p>
          <a:p>
            <a:r>
              <a:rPr lang="fr-CA" sz="1200" kern="1200" dirty="0">
                <a:solidFill>
                  <a:schemeClr val="tx1"/>
                </a:solidFill>
                <a:effectLst/>
                <a:latin typeface="+mn-lt"/>
                <a:ea typeface="+mn-ea"/>
                <a:cs typeface="+mn-cs"/>
              </a:rPr>
              <a:t>Coût pour 2024 : 104 317,50 $</a:t>
            </a:r>
          </a:p>
          <a:p>
            <a:r>
              <a:rPr lang="fr-CA" sz="1200" kern="1200" dirty="0">
                <a:solidFill>
                  <a:schemeClr val="tx1"/>
                </a:solidFill>
                <a:effectLst/>
                <a:latin typeface="+mn-lt"/>
                <a:ea typeface="+mn-ea"/>
                <a:cs typeface="+mn-cs"/>
              </a:rPr>
              <a:t>Coût total : 173 317,50 $</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Contrat de l’entrepreneur général</a:t>
            </a:r>
            <a:r>
              <a:rPr lang="fr-CA" sz="1200" kern="1200" dirty="0">
                <a:solidFill>
                  <a:schemeClr val="tx1"/>
                </a:solidFill>
                <a:effectLst/>
                <a:latin typeface="+mn-lt"/>
                <a:ea typeface="+mn-ea"/>
                <a:cs typeface="+mn-cs"/>
              </a:rPr>
              <a:t> (travaux civils, gazon et ensemencement)</a:t>
            </a:r>
          </a:p>
          <a:p>
            <a:r>
              <a:rPr lang="fr-CA" sz="1200" kern="1200" dirty="0">
                <a:solidFill>
                  <a:schemeClr val="tx1"/>
                </a:solidFill>
                <a:effectLst/>
                <a:latin typeface="+mn-lt"/>
                <a:ea typeface="+mn-ea"/>
                <a:cs typeface="+mn-cs"/>
              </a:rPr>
              <a:t>Coût total pour 2024 : 432 981,22 $</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Contrôle qualitatif</a:t>
            </a:r>
            <a:r>
              <a:rPr lang="fr-CA" sz="1200" kern="1200" dirty="0">
                <a:solidFill>
                  <a:schemeClr val="tx1"/>
                </a:solidFill>
                <a:effectLst/>
                <a:latin typeface="+mn-lt"/>
                <a:ea typeface="+mn-ea"/>
                <a:cs typeface="+mn-cs"/>
              </a:rPr>
              <a:t> (surveillance en chantier)</a:t>
            </a:r>
          </a:p>
          <a:p>
            <a:r>
              <a:rPr lang="fr-CA" sz="1200" kern="1200" dirty="0">
                <a:solidFill>
                  <a:schemeClr val="tx1"/>
                </a:solidFill>
                <a:effectLst/>
                <a:latin typeface="+mn-lt"/>
                <a:ea typeface="+mn-ea"/>
                <a:cs typeface="+mn-cs"/>
              </a:rPr>
              <a:t>Coût pour 2024 : 24 336,24 $</a:t>
            </a:r>
          </a:p>
          <a:p>
            <a:r>
              <a:rPr lang="fr-CA" sz="1200" kern="1200" dirty="0">
                <a:solidFill>
                  <a:schemeClr val="tx1"/>
                </a:solidFill>
                <a:effectLst/>
                <a:latin typeface="+mn-lt"/>
                <a:ea typeface="+mn-ea"/>
                <a:cs typeface="+mn-cs"/>
              </a:rPr>
              <a:t>Coût pour 2025 : 890 $</a:t>
            </a:r>
          </a:p>
          <a:p>
            <a:r>
              <a:rPr lang="fr-CA" sz="1200" kern="1200" dirty="0">
                <a:solidFill>
                  <a:schemeClr val="tx1"/>
                </a:solidFill>
                <a:effectLst/>
                <a:latin typeface="+mn-lt"/>
                <a:ea typeface="+mn-ea"/>
                <a:cs typeface="+mn-cs"/>
              </a:rPr>
              <a:t>Coût total : 25 226,24</a:t>
            </a:r>
          </a:p>
          <a:p>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Contrat de l’entrepreneur en paysagement</a:t>
            </a:r>
            <a:r>
              <a:rPr lang="fr-CA" sz="1200" kern="1200" dirty="0">
                <a:solidFill>
                  <a:schemeClr val="tx1"/>
                </a:solidFill>
                <a:effectLst/>
                <a:latin typeface="+mn-lt"/>
                <a:ea typeface="+mn-ea"/>
                <a:cs typeface="+mn-cs"/>
              </a:rPr>
              <a:t> (fourniture et plantation de végétaux)</a:t>
            </a:r>
          </a:p>
          <a:p>
            <a:r>
              <a:rPr lang="fr-CA" sz="1200" kern="1200" dirty="0">
                <a:solidFill>
                  <a:schemeClr val="tx1"/>
                </a:solidFill>
                <a:effectLst/>
                <a:latin typeface="+mn-lt"/>
                <a:ea typeface="+mn-ea"/>
                <a:cs typeface="+mn-cs"/>
              </a:rPr>
              <a:t>Coût total pour 2024 : 38 396 $</a:t>
            </a:r>
          </a:p>
          <a:p>
            <a:endParaRPr lang="fr-CA" dirty="0"/>
          </a:p>
        </p:txBody>
      </p:sp>
      <p:sp>
        <p:nvSpPr>
          <p:cNvPr id="4" name="Espace réservé du numéro de diapositive 3"/>
          <p:cNvSpPr>
            <a:spLocks noGrp="1"/>
          </p:cNvSpPr>
          <p:nvPr>
            <p:ph type="sldNum" sz="quarter" idx="5"/>
          </p:nvPr>
        </p:nvSpPr>
        <p:spPr/>
        <p:txBody>
          <a:bodyPr/>
          <a:lstStyle/>
          <a:p>
            <a:fld id="{A53A040F-2BA5-497E-A390-1D953BCE32C5}" type="slidenum">
              <a:rPr lang="fr-CA" smtClean="0"/>
              <a:t>11</a:t>
            </a:fld>
            <a:endParaRPr lang="fr-CA"/>
          </a:p>
        </p:txBody>
      </p:sp>
    </p:spTree>
    <p:extLst>
      <p:ext uri="{BB962C8B-B14F-4D97-AF65-F5344CB8AC3E}">
        <p14:creationId xmlns:p14="http://schemas.microsoft.com/office/powerpoint/2010/main" val="176581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398F17-3AEB-4296-A16B-4A286201D95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C7686D35-761C-79D0-DA9F-F9DA7AD8B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04389A67-6D2D-FE64-74E9-8BEF96D28D6E}"/>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71223D74-FEBE-470D-630F-DCBB5B64F20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E59E34D-F071-4A3A-0CC4-122CAB408B3C}"/>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140007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CD42D1-5924-5FB4-376D-7EF6A9CD154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F87E892-1024-636C-CEC6-3FFAFD767AD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21EC193-3807-2CFC-4C42-E732A802C72C}"/>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129B97C2-74F6-8A60-BFC1-48D9696D535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4F9F38F-0C1A-098D-9248-C31B1DBC1F31}"/>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331789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3CD1AA1-D802-F9E4-9B2F-C513C4DC4B6B}"/>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EDD06E48-C6EA-3CE2-BA2D-136A97BBEA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F965356-7ACF-1898-3511-84B0FCD02BE6}"/>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25304B0E-293E-24D0-690C-1BC16AEE5AF3}"/>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0298507-D321-BD3F-0D26-DCF1FD54E256}"/>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251474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Deux contenus">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51110" y="243840"/>
            <a:ext cx="10515600" cy="1210493"/>
          </a:xfrm>
        </p:spPr>
        <p:txBody>
          <a:bodyPr anchor="ctr">
            <a:normAutofit/>
          </a:bodyPr>
          <a:lstStyle>
            <a:lvl1pPr>
              <a:defRPr sz="4000" b="1">
                <a:solidFill>
                  <a:schemeClr val="accent3"/>
                </a:solidFill>
              </a:defRPr>
            </a:lvl1pPr>
          </a:lstStyle>
          <a:p>
            <a:r>
              <a:rPr lang="fr-FR"/>
              <a:t>Cliquez et modifiez le titre</a:t>
            </a:r>
          </a:p>
        </p:txBody>
      </p:sp>
      <p:sp>
        <p:nvSpPr>
          <p:cNvPr id="3" name="Espace réservé du contenu 2"/>
          <p:cNvSpPr>
            <a:spLocks noGrp="1"/>
          </p:cNvSpPr>
          <p:nvPr>
            <p:ph sz="half" idx="1"/>
          </p:nvPr>
        </p:nvSpPr>
        <p:spPr>
          <a:xfrm>
            <a:off x="751110" y="1580508"/>
            <a:ext cx="5147821" cy="4775842"/>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44028" y="1580508"/>
            <a:ext cx="5122682" cy="4001686"/>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4486" y="5817325"/>
            <a:ext cx="2595861" cy="1009501"/>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pic>
        <p:nvPicPr>
          <p:cNvPr id="5" name="Image 4">
            <a:extLst>
              <a:ext uri="{FF2B5EF4-FFF2-40B4-BE49-F238E27FC236}">
                <a16:creationId xmlns:a16="http://schemas.microsoft.com/office/drawing/2014/main" id="{21D7B83F-D9D5-9794-6204-78032AB66EE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2252"/>
          <a:stretch/>
        </p:blipFill>
        <p:spPr>
          <a:xfrm>
            <a:off x="0" y="5965371"/>
            <a:ext cx="12192000" cy="892629"/>
          </a:xfrm>
          <a:prstGeom prst="rect">
            <a:avLst/>
          </a:prstGeom>
        </p:spPr>
      </p:pic>
      <p:pic>
        <p:nvPicPr>
          <p:cNvPr id="6" name="Image 5">
            <a:extLst>
              <a:ext uri="{FF2B5EF4-FFF2-40B4-BE49-F238E27FC236}">
                <a16:creationId xmlns:a16="http://schemas.microsoft.com/office/drawing/2014/main" id="{6D4066BF-7A18-22C1-CA20-0A7096A6EDD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89802" y="6083559"/>
            <a:ext cx="1911259" cy="743267"/>
          </a:xfrm>
          <a:prstGeom prst="rect">
            <a:avLst/>
          </a:prstGeom>
        </p:spPr>
      </p:pic>
    </p:spTree>
    <p:extLst>
      <p:ext uri="{BB962C8B-B14F-4D97-AF65-F5344CB8AC3E}">
        <p14:creationId xmlns:p14="http://schemas.microsoft.com/office/powerpoint/2010/main" val="555335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5207002"/>
            <a:ext cx="12192000" cy="1650999"/>
          </a:xfrm>
          <a:prstGeom prst="rect">
            <a:avLst/>
          </a:prstGeom>
          <a:gradFill>
            <a:gsLst>
              <a:gs pos="0">
                <a:schemeClr val="bg1">
                  <a:lumMod val="85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3" name="Rectangle 2"/>
          <p:cNvSpPr/>
          <p:nvPr userDrawn="1"/>
        </p:nvSpPr>
        <p:spPr>
          <a:xfrm>
            <a:off x="0" y="3695701"/>
            <a:ext cx="12192000" cy="1511300"/>
          </a:xfrm>
          <a:prstGeom prst="rect">
            <a:avLst/>
          </a:prstGeom>
          <a:gradFill>
            <a:gsLst>
              <a:gs pos="0">
                <a:srgbClr val="0A3776"/>
              </a:gs>
              <a:gs pos="100000">
                <a:srgbClr val="0092D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2" name="Titre 1"/>
          <p:cNvSpPr>
            <a:spLocks noGrp="1"/>
          </p:cNvSpPr>
          <p:nvPr>
            <p:ph type="ctrTitle"/>
          </p:nvPr>
        </p:nvSpPr>
        <p:spPr>
          <a:xfrm>
            <a:off x="1071821" y="3695701"/>
            <a:ext cx="9872263" cy="1511300"/>
          </a:xfrm>
        </p:spPr>
        <p:txBody>
          <a:bodyPr anchor="ctr" anchorCtr="0">
            <a:noAutofit/>
          </a:bodyPr>
          <a:lstStyle>
            <a:lvl1pPr algn="l">
              <a:defRPr sz="4267" b="0" i="0" cap="all">
                <a:solidFill>
                  <a:srgbClr val="FFFFFF"/>
                </a:solidFill>
                <a:latin typeface="HelveticaNeue LT 75 Bold" panose="02000803050000020004" pitchFamily="2" charset="0"/>
                <a:cs typeface="HelveticaNeue LT 75 Bold" panose="02000803050000020004" pitchFamily="2" charset="0"/>
              </a:defRPr>
            </a:lvl1pPr>
          </a:lstStyle>
          <a:p>
            <a:r>
              <a:rPr lang="fr-CA"/>
              <a:t>Cliquez et modifiez le titre</a:t>
            </a:r>
            <a:endParaRPr lang="fr-FR"/>
          </a:p>
        </p:txBody>
      </p:sp>
      <p:sp>
        <p:nvSpPr>
          <p:cNvPr id="4" name="Espace réservé de la date 3"/>
          <p:cNvSpPr>
            <a:spLocks noGrp="1"/>
          </p:cNvSpPr>
          <p:nvPr>
            <p:ph type="dt" sz="half" idx="10"/>
          </p:nvPr>
        </p:nvSpPr>
        <p:spPr>
          <a:xfrm>
            <a:off x="1071821" y="6251820"/>
            <a:ext cx="1821465" cy="365125"/>
          </a:xfrm>
        </p:spPr>
        <p:txBody>
          <a:bodyPr/>
          <a:lstStyle>
            <a:lvl1pPr>
              <a:defRPr b="0" i="0">
                <a:solidFill>
                  <a:srgbClr val="0A3776"/>
                </a:solidFill>
                <a:latin typeface="B Helvetica Bold"/>
                <a:cs typeface="B Helvetica Bold"/>
              </a:defRPr>
            </a:lvl1pPr>
          </a:lstStyle>
          <a:p>
            <a:fld id="{33893654-9E61-45A7-822C-C5D1A8998CE8}" type="datetime1">
              <a:rPr lang="fr-FR" smtClean="0"/>
              <a:t>18/11/2025</a:t>
            </a:fld>
            <a:endParaRPr lang="fr-FR"/>
          </a:p>
        </p:txBody>
      </p:sp>
      <p:sp>
        <p:nvSpPr>
          <p:cNvPr id="5" name="Espace réservé pour une image  12"/>
          <p:cNvSpPr>
            <a:spLocks noGrp="1"/>
          </p:cNvSpPr>
          <p:nvPr>
            <p:ph type="pic" sz="quarter" idx="13"/>
          </p:nvPr>
        </p:nvSpPr>
        <p:spPr>
          <a:xfrm>
            <a:off x="0" y="-12751"/>
            <a:ext cx="12192000" cy="3708451"/>
          </a:xfrm>
        </p:spPr>
        <p:txBody>
          <a:bodyPr/>
          <a:lstStyle/>
          <a:p>
            <a:endParaRPr lang="fr-F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5467" y="5405149"/>
            <a:ext cx="1519060" cy="1247955"/>
          </a:xfrm>
          <a:prstGeom prst="rect">
            <a:avLst/>
          </a:prstGeom>
        </p:spPr>
      </p:pic>
    </p:spTree>
    <p:extLst>
      <p:ext uri="{BB962C8B-B14F-4D97-AF65-F5344CB8AC3E}">
        <p14:creationId xmlns:p14="http://schemas.microsoft.com/office/powerpoint/2010/main" val="1345204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Diapositive de titre">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669830" y="-294640"/>
            <a:ext cx="8685508" cy="1606542"/>
          </a:xfrm>
        </p:spPr>
        <p:txBody>
          <a:bodyPr anchor="b">
            <a:normAutofit/>
          </a:bodyPr>
          <a:lstStyle>
            <a:lvl1pPr algn="l">
              <a:lnSpc>
                <a:spcPct val="85000"/>
              </a:lnSpc>
              <a:defRPr sz="4800" b="1">
                <a:solidFill>
                  <a:schemeClr val="bg1"/>
                </a:solidFill>
              </a:defRPr>
            </a:lvl1pPr>
          </a:lstStyle>
          <a:p>
            <a:r>
              <a:rPr lang="fr-FR"/>
              <a:t>Cliquez et modifiez le titre</a:t>
            </a:r>
          </a:p>
        </p:txBody>
      </p:sp>
      <p:sp>
        <p:nvSpPr>
          <p:cNvPr id="3" name="Sous-titre 2"/>
          <p:cNvSpPr>
            <a:spLocks noGrp="1"/>
          </p:cNvSpPr>
          <p:nvPr>
            <p:ph type="subTitle" idx="1"/>
          </p:nvPr>
        </p:nvSpPr>
        <p:spPr>
          <a:xfrm>
            <a:off x="669830" y="1403977"/>
            <a:ext cx="8685508" cy="1265520"/>
          </a:xfrm>
        </p:spPr>
        <p:txBody>
          <a:bodyPr>
            <a:normAutofit/>
          </a:bodyPr>
          <a:lstStyle>
            <a:lvl1pPr marL="0" indent="0" algn="l">
              <a:buNone/>
              <a:defRPr sz="2800">
                <a:solidFill>
                  <a:srgbClr val="FFCC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4974657"/>
            <a:ext cx="2088276" cy="1491626"/>
          </a:xfrm>
          <a:prstGeom prst="rect">
            <a:avLst/>
          </a:prstGeom>
        </p:spPr>
      </p:pic>
    </p:spTree>
    <p:extLst>
      <p:ext uri="{BB962C8B-B14F-4D97-AF65-F5344CB8AC3E}">
        <p14:creationId xmlns:p14="http://schemas.microsoft.com/office/powerpoint/2010/main" val="115471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Diapositive de titre">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742401" y="3266685"/>
            <a:ext cx="8739753" cy="2387600"/>
          </a:xfrm>
        </p:spPr>
        <p:txBody>
          <a:bodyPr anchor="b">
            <a:normAutofit/>
          </a:bodyPr>
          <a:lstStyle>
            <a:lvl1pPr algn="l">
              <a:lnSpc>
                <a:spcPct val="85000"/>
              </a:lnSpc>
              <a:defRPr sz="4800" b="1">
                <a:solidFill>
                  <a:schemeClr val="bg1"/>
                </a:solidFill>
              </a:defRPr>
            </a:lvl1pPr>
          </a:lstStyle>
          <a:p>
            <a:r>
              <a:rPr lang="fr-FR"/>
              <a:t>Cliquez et modifiez le titre</a:t>
            </a:r>
          </a:p>
        </p:txBody>
      </p:sp>
      <p:sp>
        <p:nvSpPr>
          <p:cNvPr id="3" name="Sous-titre 2"/>
          <p:cNvSpPr>
            <a:spLocks noGrp="1"/>
          </p:cNvSpPr>
          <p:nvPr>
            <p:ph type="subTitle" idx="1"/>
          </p:nvPr>
        </p:nvSpPr>
        <p:spPr>
          <a:xfrm>
            <a:off x="742401" y="5746360"/>
            <a:ext cx="8739753" cy="1655762"/>
          </a:xfrm>
        </p:spPr>
        <p:txBody>
          <a:bodyPr>
            <a:normAutofit/>
          </a:bodyPr>
          <a:lstStyle>
            <a:lvl1pPr marL="0" indent="0" algn="l">
              <a:buNone/>
              <a:defRPr sz="2800">
                <a:solidFill>
                  <a:srgbClr val="E9B52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4834478"/>
            <a:ext cx="2088276" cy="1491626"/>
          </a:xfrm>
          <a:prstGeom prst="rect">
            <a:avLst/>
          </a:prstGeom>
        </p:spPr>
      </p:pic>
    </p:spTree>
    <p:extLst>
      <p:ext uri="{BB962C8B-B14F-4D97-AF65-F5344CB8AC3E}">
        <p14:creationId xmlns:p14="http://schemas.microsoft.com/office/powerpoint/2010/main" val="2605773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690150" y="-274320"/>
            <a:ext cx="8685508" cy="1555742"/>
          </a:xfrm>
        </p:spPr>
        <p:txBody>
          <a:bodyPr anchor="b">
            <a:normAutofit/>
          </a:bodyPr>
          <a:lstStyle>
            <a:lvl1pPr algn="l">
              <a:lnSpc>
                <a:spcPct val="85000"/>
              </a:lnSpc>
              <a:defRPr sz="4800" b="1">
                <a:solidFill>
                  <a:srgbClr val="004996"/>
                </a:solidFill>
              </a:defRPr>
            </a:lvl1pPr>
          </a:lstStyle>
          <a:p>
            <a:r>
              <a:rPr lang="fr-FR"/>
              <a:t>Cliquez et modifiez le titre</a:t>
            </a:r>
          </a:p>
        </p:txBody>
      </p:sp>
      <p:sp>
        <p:nvSpPr>
          <p:cNvPr id="3" name="Sous-titre 2"/>
          <p:cNvSpPr>
            <a:spLocks noGrp="1"/>
          </p:cNvSpPr>
          <p:nvPr>
            <p:ph type="subTitle" idx="1"/>
          </p:nvPr>
        </p:nvSpPr>
        <p:spPr>
          <a:xfrm>
            <a:off x="690150" y="1373497"/>
            <a:ext cx="8685508" cy="1265520"/>
          </a:xfrm>
        </p:spPr>
        <p:txBody>
          <a:bodyPr>
            <a:normAutofit/>
          </a:bodyPr>
          <a:lstStyle>
            <a:lvl1pPr marL="0" indent="0" algn="l">
              <a:buNone/>
              <a:defRPr sz="2800">
                <a:solidFill>
                  <a:srgbClr val="DF50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237195"/>
            <a:ext cx="2088276" cy="1491625"/>
          </a:xfrm>
          <a:prstGeom prst="rect">
            <a:avLst/>
          </a:prstGeom>
        </p:spPr>
      </p:pic>
    </p:spTree>
    <p:extLst>
      <p:ext uri="{BB962C8B-B14F-4D97-AF65-F5344CB8AC3E}">
        <p14:creationId xmlns:p14="http://schemas.microsoft.com/office/powerpoint/2010/main" val="1928454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et contenu">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Espace réservé du numéro de diapositive 5"/>
          <p:cNvSpPr>
            <a:spLocks noGrp="1"/>
          </p:cNvSpPr>
          <p:nvPr>
            <p:ph type="sldNum" sz="quarter" idx="12"/>
          </p:nvPr>
        </p:nvSpPr>
        <p:spPr>
          <a:xfrm>
            <a:off x="659034" y="6356350"/>
            <a:ext cx="2743200" cy="365125"/>
          </a:xfrm>
        </p:spPr>
        <p:txBody>
          <a:bodyPr/>
          <a:lstStyle>
            <a:lvl1pPr algn="l">
              <a:defRPr>
                <a:solidFill>
                  <a:schemeClr val="bg1"/>
                </a:solidFill>
              </a:defRPr>
            </a:lvl1pPr>
          </a:lstStyle>
          <a:p>
            <a:fld id="{8A3C79A8-8AF7-9842-8791-BFE8A475F670}" type="slidenum">
              <a:rPr lang="fr-FR" smtClean="0"/>
              <a:pPr/>
              <a:t>‹N°›</a:t>
            </a:fld>
            <a:endParaRPr lang="fr-FR"/>
          </a:p>
        </p:txBody>
      </p:sp>
      <p:sp>
        <p:nvSpPr>
          <p:cNvPr id="10" name="Sous-titre 2"/>
          <p:cNvSpPr>
            <a:spLocks noGrp="1"/>
          </p:cNvSpPr>
          <p:nvPr>
            <p:ph type="subTitle" idx="15"/>
          </p:nvPr>
        </p:nvSpPr>
        <p:spPr>
          <a:xfrm>
            <a:off x="659670" y="3406805"/>
            <a:ext cx="7066280" cy="1655762"/>
          </a:xfrm>
        </p:spPr>
        <p:txBody>
          <a:bodyPr>
            <a:normAutofit/>
          </a:bodyPr>
          <a:lstStyle>
            <a:lvl1pPr marL="0" indent="0" algn="l">
              <a:buNone/>
              <a:defRPr sz="2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11" name="Espace réservé du texte 8"/>
          <p:cNvSpPr>
            <a:spLocks noGrp="1"/>
          </p:cNvSpPr>
          <p:nvPr>
            <p:ph type="body" sz="quarter" idx="13" hasCustomPrompt="1"/>
          </p:nvPr>
        </p:nvSpPr>
        <p:spPr>
          <a:xfrm>
            <a:off x="659034" y="619630"/>
            <a:ext cx="4912996" cy="803853"/>
          </a:xfrm>
        </p:spPr>
        <p:txBody>
          <a:bodyPr>
            <a:noAutofit/>
          </a:bodyPr>
          <a:lstStyle>
            <a:lvl1pPr marL="0" indent="0">
              <a:buNone/>
              <a:defRPr sz="5400" b="0" i="0">
                <a:solidFill>
                  <a:schemeClr val="accent2">
                    <a:lumMod val="20000"/>
                    <a:lumOff val="80000"/>
                  </a:schemeClr>
                </a:solidFill>
                <a:latin typeface="Arial Narrow" charset="0"/>
                <a:ea typeface="Arial Narrow" charset="0"/>
                <a:cs typeface="Arial Narrow" charset="0"/>
              </a:defRPr>
            </a:lvl1pPr>
          </a:lstStyle>
          <a:p>
            <a:pPr lvl="0"/>
            <a:r>
              <a:rPr lang="fr-FR"/>
              <a:t>Numéro</a:t>
            </a:r>
          </a:p>
        </p:txBody>
      </p:sp>
      <p:sp>
        <p:nvSpPr>
          <p:cNvPr id="15" name="Espace réservé du texte 14"/>
          <p:cNvSpPr>
            <a:spLocks noGrp="1"/>
          </p:cNvSpPr>
          <p:nvPr>
            <p:ph type="body" idx="16" hasCustomPrompt="1"/>
          </p:nvPr>
        </p:nvSpPr>
        <p:spPr>
          <a:xfrm>
            <a:off x="659035" y="1440901"/>
            <a:ext cx="7067550" cy="1890712"/>
          </a:xfrm>
        </p:spPr>
        <p:txBody>
          <a:bodyPr anchor="b">
            <a:normAutofit/>
          </a:bodyPr>
          <a:lstStyle>
            <a:lvl1pPr marL="0" indent="0">
              <a:buNone/>
              <a:defRPr sz="4800" b="1" baseline="0">
                <a:solidFill>
                  <a:schemeClr val="bg1"/>
                </a:solidFill>
              </a:defRPr>
            </a:lvl1pPr>
          </a:lstStyle>
          <a:p>
            <a:pPr lvl="0"/>
            <a:r>
              <a:rPr lang="fr-FR"/>
              <a:t>Cliquez pour modifier le titre</a:t>
            </a:r>
          </a:p>
        </p:txBody>
      </p:sp>
      <p:pic>
        <p:nvPicPr>
          <p:cNvPr id="16" name="Imag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237195"/>
            <a:ext cx="2088276" cy="1491625"/>
          </a:xfrm>
          <a:prstGeom prst="rect">
            <a:avLst/>
          </a:prstGeom>
        </p:spPr>
      </p:pic>
    </p:spTree>
    <p:extLst>
      <p:ext uri="{BB962C8B-B14F-4D97-AF65-F5344CB8AC3E}">
        <p14:creationId xmlns:p14="http://schemas.microsoft.com/office/powerpoint/2010/main" val="3469097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re et contenu">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ous-titre 2"/>
          <p:cNvSpPr>
            <a:spLocks noGrp="1"/>
          </p:cNvSpPr>
          <p:nvPr>
            <p:ph type="subTitle" idx="15"/>
          </p:nvPr>
        </p:nvSpPr>
        <p:spPr>
          <a:xfrm>
            <a:off x="659670" y="3406805"/>
            <a:ext cx="7066280" cy="1655762"/>
          </a:xfrm>
        </p:spPr>
        <p:txBody>
          <a:bodyPr>
            <a:normAutofit/>
          </a:bodyPr>
          <a:lstStyle>
            <a:lvl1pPr marL="0" indent="0" algn="l">
              <a:buNone/>
              <a:defRPr sz="2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11" name="Espace réservé du texte 8"/>
          <p:cNvSpPr>
            <a:spLocks noGrp="1"/>
          </p:cNvSpPr>
          <p:nvPr>
            <p:ph type="body" sz="quarter" idx="13" hasCustomPrompt="1"/>
          </p:nvPr>
        </p:nvSpPr>
        <p:spPr>
          <a:xfrm>
            <a:off x="659034" y="619630"/>
            <a:ext cx="4912996" cy="803853"/>
          </a:xfrm>
        </p:spPr>
        <p:txBody>
          <a:bodyPr>
            <a:noAutofit/>
          </a:bodyPr>
          <a:lstStyle>
            <a:lvl1pPr marL="0" indent="0">
              <a:buNone/>
              <a:defRPr sz="5400" b="0" i="0">
                <a:solidFill>
                  <a:schemeClr val="accent2">
                    <a:lumMod val="20000"/>
                    <a:lumOff val="80000"/>
                  </a:schemeClr>
                </a:solidFill>
                <a:latin typeface="Arial Narrow" charset="0"/>
                <a:ea typeface="Arial Narrow" charset="0"/>
                <a:cs typeface="Arial Narrow" charset="0"/>
              </a:defRPr>
            </a:lvl1pPr>
          </a:lstStyle>
          <a:p>
            <a:pPr lvl="0"/>
            <a:r>
              <a:rPr lang="fr-FR"/>
              <a:t>Numéro</a:t>
            </a:r>
          </a:p>
        </p:txBody>
      </p:sp>
      <p:sp>
        <p:nvSpPr>
          <p:cNvPr id="15" name="Espace réservé du texte 14"/>
          <p:cNvSpPr>
            <a:spLocks noGrp="1"/>
          </p:cNvSpPr>
          <p:nvPr>
            <p:ph type="body" idx="16" hasCustomPrompt="1"/>
          </p:nvPr>
        </p:nvSpPr>
        <p:spPr>
          <a:xfrm>
            <a:off x="659035" y="1440901"/>
            <a:ext cx="7067550" cy="1890712"/>
          </a:xfrm>
        </p:spPr>
        <p:txBody>
          <a:bodyPr anchor="b">
            <a:normAutofit/>
          </a:bodyPr>
          <a:lstStyle>
            <a:lvl1pPr marL="0" indent="0">
              <a:buNone/>
              <a:defRPr sz="4800" b="1" baseline="0">
                <a:solidFill>
                  <a:schemeClr val="bg1"/>
                </a:solidFill>
              </a:defRPr>
            </a:lvl1pPr>
          </a:lstStyle>
          <a:p>
            <a:pPr lvl="0"/>
            <a:r>
              <a:rPr lang="fr-FR"/>
              <a:t>Cliquez pour modifier le titre</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237195"/>
            <a:ext cx="2088275" cy="1491625"/>
          </a:xfrm>
          <a:prstGeom prst="rect">
            <a:avLst/>
          </a:prstGeom>
        </p:spPr>
      </p:pic>
      <p:sp>
        <p:nvSpPr>
          <p:cNvPr id="12"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pPr/>
              <a:t>‹N°›</a:t>
            </a:fld>
            <a:endParaRPr lang="fr-FR"/>
          </a:p>
        </p:txBody>
      </p:sp>
    </p:spTree>
    <p:extLst>
      <p:ext uri="{BB962C8B-B14F-4D97-AF65-F5344CB8AC3E}">
        <p14:creationId xmlns:p14="http://schemas.microsoft.com/office/powerpoint/2010/main" val="95273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Deux contenus">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2" name="Titre 1"/>
          <p:cNvSpPr>
            <a:spLocks noGrp="1"/>
          </p:cNvSpPr>
          <p:nvPr>
            <p:ph type="title"/>
          </p:nvPr>
        </p:nvSpPr>
        <p:spPr>
          <a:xfrm>
            <a:off x="751110" y="1"/>
            <a:ext cx="10603536" cy="1567330"/>
          </a:xfrm>
          <a:custGeom>
            <a:avLst/>
            <a:gdLst>
              <a:gd name="connsiteX0" fmla="*/ 0 w 10515600"/>
              <a:gd name="connsiteY0" fmla="*/ 0 h 1256602"/>
              <a:gd name="connsiteX1" fmla="*/ 10515600 w 10515600"/>
              <a:gd name="connsiteY1" fmla="*/ 0 h 1256602"/>
              <a:gd name="connsiteX2" fmla="*/ 10515600 w 10515600"/>
              <a:gd name="connsiteY2" fmla="*/ 1256602 h 1256602"/>
              <a:gd name="connsiteX3" fmla="*/ 0 w 10515600"/>
              <a:gd name="connsiteY3" fmla="*/ 1256602 h 1256602"/>
              <a:gd name="connsiteX4" fmla="*/ 0 w 10515600"/>
              <a:gd name="connsiteY4" fmla="*/ 0 h 1256602"/>
              <a:gd name="connsiteX0" fmla="*/ 0 w 10515600"/>
              <a:gd name="connsiteY0" fmla="*/ 0 h 1256602"/>
              <a:gd name="connsiteX1" fmla="*/ 8478644 w 10515600"/>
              <a:gd name="connsiteY1" fmla="*/ 0 h 1256602"/>
              <a:gd name="connsiteX2" fmla="*/ 10515600 w 10515600"/>
              <a:gd name="connsiteY2" fmla="*/ 1256602 h 1256602"/>
              <a:gd name="connsiteX3" fmla="*/ 0 w 10515600"/>
              <a:gd name="connsiteY3" fmla="*/ 1256602 h 1256602"/>
              <a:gd name="connsiteX4" fmla="*/ 0 w 10515600"/>
              <a:gd name="connsiteY4" fmla="*/ 0 h 1256602"/>
              <a:gd name="connsiteX0" fmla="*/ 0 w 8478644"/>
              <a:gd name="connsiteY0" fmla="*/ 0 h 1256602"/>
              <a:gd name="connsiteX1" fmla="*/ 8478644 w 8478644"/>
              <a:gd name="connsiteY1" fmla="*/ 0 h 1256602"/>
              <a:gd name="connsiteX2" fmla="*/ 8017727 w 8478644"/>
              <a:gd name="connsiteY2" fmla="*/ 1256602 h 1256602"/>
              <a:gd name="connsiteX3" fmla="*/ 0 w 8478644"/>
              <a:gd name="connsiteY3" fmla="*/ 1256602 h 1256602"/>
              <a:gd name="connsiteX4" fmla="*/ 0 w 8478644"/>
              <a:gd name="connsiteY4" fmla="*/ 0 h 1256602"/>
              <a:gd name="connsiteX0" fmla="*/ 0 w 8478644"/>
              <a:gd name="connsiteY0" fmla="*/ 0 h 1256602"/>
              <a:gd name="connsiteX1" fmla="*/ 8478644 w 8478644"/>
              <a:gd name="connsiteY1" fmla="*/ 0 h 1256602"/>
              <a:gd name="connsiteX2" fmla="*/ 7869681 w 8478644"/>
              <a:gd name="connsiteY2" fmla="*/ 1256602 h 1256602"/>
              <a:gd name="connsiteX3" fmla="*/ 0 w 8478644"/>
              <a:gd name="connsiteY3" fmla="*/ 1256602 h 1256602"/>
              <a:gd name="connsiteX4" fmla="*/ 0 w 8478644"/>
              <a:gd name="connsiteY4" fmla="*/ 0 h 1256602"/>
              <a:gd name="connsiteX0" fmla="*/ 0 w 10603536"/>
              <a:gd name="connsiteY0" fmla="*/ 0 h 1256602"/>
              <a:gd name="connsiteX1" fmla="*/ 10603536 w 10603536"/>
              <a:gd name="connsiteY1" fmla="*/ 0 h 1256602"/>
              <a:gd name="connsiteX2" fmla="*/ 7869681 w 10603536"/>
              <a:gd name="connsiteY2" fmla="*/ 1256602 h 1256602"/>
              <a:gd name="connsiteX3" fmla="*/ 0 w 10603536"/>
              <a:gd name="connsiteY3" fmla="*/ 1256602 h 1256602"/>
              <a:gd name="connsiteX4" fmla="*/ 0 w 10603536"/>
              <a:gd name="connsiteY4" fmla="*/ 0 h 1256602"/>
              <a:gd name="connsiteX0" fmla="*/ 0 w 10603536"/>
              <a:gd name="connsiteY0" fmla="*/ 0 h 1256602"/>
              <a:gd name="connsiteX1" fmla="*/ 10603536 w 10603536"/>
              <a:gd name="connsiteY1" fmla="*/ 0 h 1256602"/>
              <a:gd name="connsiteX2" fmla="*/ 9898779 w 10603536"/>
              <a:gd name="connsiteY2" fmla="*/ 1256602 h 1256602"/>
              <a:gd name="connsiteX3" fmla="*/ 0 w 10603536"/>
              <a:gd name="connsiteY3" fmla="*/ 1256602 h 1256602"/>
              <a:gd name="connsiteX4" fmla="*/ 0 w 10603536"/>
              <a:gd name="connsiteY4" fmla="*/ 0 h 125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3536" h="1256602">
                <a:moveTo>
                  <a:pt x="0" y="0"/>
                </a:moveTo>
                <a:lnTo>
                  <a:pt x="10603536" y="0"/>
                </a:lnTo>
                <a:lnTo>
                  <a:pt x="9898779" y="1256602"/>
                </a:lnTo>
                <a:lnTo>
                  <a:pt x="0" y="1256602"/>
                </a:lnTo>
                <a:lnTo>
                  <a:pt x="0" y="0"/>
                </a:lnTo>
                <a:close/>
              </a:path>
            </a:pathLst>
          </a:custGeom>
        </p:spPr>
        <p:txBody>
          <a:bodyPr anchor="ctr">
            <a:normAutofit/>
          </a:bodyPr>
          <a:lstStyle>
            <a:lvl1pPr>
              <a:defRPr sz="4000" b="1">
                <a:solidFill>
                  <a:schemeClr val="bg1"/>
                </a:solidFill>
              </a:defRPr>
            </a:lvl1pPr>
          </a:lstStyle>
          <a:p>
            <a:r>
              <a:rPr lang="fr-FR"/>
              <a:t>Cliquez et modifiez le titre</a:t>
            </a:r>
          </a:p>
        </p:txBody>
      </p:sp>
      <p:sp>
        <p:nvSpPr>
          <p:cNvPr id="10" name="Espace réservé pour une image  9"/>
          <p:cNvSpPr>
            <a:spLocks noGrp="1"/>
          </p:cNvSpPr>
          <p:nvPr>
            <p:ph type="pic" sz="quarter" idx="13"/>
          </p:nvPr>
        </p:nvSpPr>
        <p:spPr>
          <a:xfrm>
            <a:off x="0" y="1567331"/>
            <a:ext cx="9178835" cy="5290670"/>
          </a:xfrm>
          <a:custGeom>
            <a:avLst/>
            <a:gdLst>
              <a:gd name="connsiteX0" fmla="*/ 0 w 12192000"/>
              <a:gd name="connsiteY0" fmla="*/ 0 h 5281961"/>
              <a:gd name="connsiteX1" fmla="*/ 12192000 w 12192000"/>
              <a:gd name="connsiteY1" fmla="*/ 0 h 5281961"/>
              <a:gd name="connsiteX2" fmla="*/ 12192000 w 12192000"/>
              <a:gd name="connsiteY2" fmla="*/ 5281961 h 5281961"/>
              <a:gd name="connsiteX3" fmla="*/ 0 w 12192000"/>
              <a:gd name="connsiteY3" fmla="*/ 5281961 h 5281961"/>
              <a:gd name="connsiteX4" fmla="*/ 0 w 12192000"/>
              <a:gd name="connsiteY4" fmla="*/ 0 h 5281961"/>
              <a:gd name="connsiteX0" fmla="*/ 0 w 12192000"/>
              <a:gd name="connsiteY0" fmla="*/ 8709 h 5290670"/>
              <a:gd name="connsiteX1" fmla="*/ 9178835 w 12192000"/>
              <a:gd name="connsiteY1" fmla="*/ 0 h 5290670"/>
              <a:gd name="connsiteX2" fmla="*/ 12192000 w 12192000"/>
              <a:gd name="connsiteY2" fmla="*/ 5290670 h 5290670"/>
              <a:gd name="connsiteX3" fmla="*/ 0 w 12192000"/>
              <a:gd name="connsiteY3" fmla="*/ 5290670 h 5290670"/>
              <a:gd name="connsiteX4" fmla="*/ 0 w 12192000"/>
              <a:gd name="connsiteY4" fmla="*/ 8709 h 5290670"/>
              <a:gd name="connsiteX0" fmla="*/ 0 w 9178835"/>
              <a:gd name="connsiteY0" fmla="*/ 8709 h 5290670"/>
              <a:gd name="connsiteX1" fmla="*/ 9178835 w 9178835"/>
              <a:gd name="connsiteY1" fmla="*/ 0 h 5290670"/>
              <a:gd name="connsiteX2" fmla="*/ 7141028 w 9178835"/>
              <a:gd name="connsiteY2" fmla="*/ 5290670 h 5290670"/>
              <a:gd name="connsiteX3" fmla="*/ 0 w 9178835"/>
              <a:gd name="connsiteY3" fmla="*/ 5290670 h 5290670"/>
              <a:gd name="connsiteX4" fmla="*/ 0 w 9178835"/>
              <a:gd name="connsiteY4" fmla="*/ 8709 h 529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835" h="5290670">
                <a:moveTo>
                  <a:pt x="0" y="8709"/>
                </a:moveTo>
                <a:lnTo>
                  <a:pt x="9178835" y="0"/>
                </a:lnTo>
                <a:lnTo>
                  <a:pt x="7141028" y="5290670"/>
                </a:lnTo>
                <a:lnTo>
                  <a:pt x="0" y="5290670"/>
                </a:lnTo>
                <a:lnTo>
                  <a:pt x="0" y="8709"/>
                </a:lnTo>
                <a:close/>
              </a:path>
            </a:pathLst>
          </a:custGeom>
        </p:spPr>
        <p:txBody>
          <a:bodyPr/>
          <a:lstStyle/>
          <a:p>
            <a:endParaRPr lang="fr-FR"/>
          </a:p>
        </p:txBody>
      </p:sp>
      <p:pic>
        <p:nvPicPr>
          <p:cNvPr id="11" name="Imag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36480" y="4834478"/>
            <a:ext cx="2088276" cy="1491626"/>
          </a:xfrm>
          <a:prstGeom prst="rect">
            <a:avLst/>
          </a:prstGeom>
        </p:spPr>
      </p:pic>
      <p:sp>
        <p:nvSpPr>
          <p:cNvPr id="9"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spTree>
    <p:extLst>
      <p:ext uri="{BB962C8B-B14F-4D97-AF65-F5344CB8AC3E}">
        <p14:creationId xmlns:p14="http://schemas.microsoft.com/office/powerpoint/2010/main" val="325603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F065B0-702B-7D4E-DD57-201EC3FEAAA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FF7F8597-20C1-F953-6C01-334424DB70B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9CF53F7-2B94-7EFC-E704-56ECA3A102A1}"/>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E1EEF036-8E1A-2EB8-A03E-02E7765862E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53BD1C6-A6C5-15D4-F897-2BF0928FC0E1}"/>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1718011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Diapositive de titre">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ctrTitle"/>
          </p:nvPr>
        </p:nvSpPr>
        <p:spPr>
          <a:xfrm>
            <a:off x="650961" y="927130"/>
            <a:ext cx="7066280" cy="2387600"/>
          </a:xfrm>
        </p:spPr>
        <p:txBody>
          <a:bodyPr anchor="b">
            <a:normAutofit/>
          </a:bodyPr>
          <a:lstStyle>
            <a:lvl1pPr algn="l">
              <a:lnSpc>
                <a:spcPct val="85000"/>
              </a:lnSpc>
              <a:defRPr sz="4800" b="1">
                <a:solidFill>
                  <a:schemeClr val="bg1"/>
                </a:solidFill>
              </a:defRPr>
            </a:lvl1pPr>
          </a:lstStyle>
          <a:p>
            <a:r>
              <a:rPr lang="fr-FR"/>
              <a:t>Cliquez et modifiez le titre</a:t>
            </a:r>
          </a:p>
        </p:txBody>
      </p:sp>
      <p:sp>
        <p:nvSpPr>
          <p:cNvPr id="3" name="Sous-titre 2"/>
          <p:cNvSpPr>
            <a:spLocks noGrp="1"/>
          </p:cNvSpPr>
          <p:nvPr>
            <p:ph type="subTitle" idx="1"/>
          </p:nvPr>
        </p:nvSpPr>
        <p:spPr>
          <a:xfrm>
            <a:off x="650961" y="3406805"/>
            <a:ext cx="7066280" cy="1655762"/>
          </a:xfrm>
        </p:spPr>
        <p:txBody>
          <a:bodyPr>
            <a:normAutofit/>
          </a:bodyPr>
          <a:lstStyle>
            <a:lvl1pPr marL="0" indent="0" algn="l">
              <a:buNone/>
              <a:defRPr sz="2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9" name="Espace réservé du texte 8"/>
          <p:cNvSpPr>
            <a:spLocks noGrp="1"/>
          </p:cNvSpPr>
          <p:nvPr>
            <p:ph type="body" sz="quarter" idx="13" hasCustomPrompt="1"/>
          </p:nvPr>
        </p:nvSpPr>
        <p:spPr>
          <a:xfrm>
            <a:off x="650325" y="619630"/>
            <a:ext cx="4912996" cy="803853"/>
          </a:xfrm>
        </p:spPr>
        <p:txBody>
          <a:bodyPr>
            <a:noAutofit/>
          </a:bodyPr>
          <a:lstStyle>
            <a:lvl1pPr marL="0" indent="0">
              <a:buNone/>
              <a:defRPr sz="5400" b="0" i="0">
                <a:solidFill>
                  <a:schemeClr val="accent2">
                    <a:lumMod val="20000"/>
                    <a:lumOff val="80000"/>
                  </a:schemeClr>
                </a:solidFill>
                <a:latin typeface="Arial Narrow" charset="0"/>
                <a:ea typeface="Arial Narrow" charset="0"/>
                <a:cs typeface="Arial Narrow" charset="0"/>
              </a:defRPr>
            </a:lvl1pPr>
          </a:lstStyle>
          <a:p>
            <a:pPr lvl="0"/>
            <a:r>
              <a:rPr lang="fr-FR"/>
              <a:t>Numéro</a:t>
            </a:r>
          </a:p>
        </p:txBody>
      </p:sp>
      <p:sp>
        <p:nvSpPr>
          <p:cNvPr id="8" name="Espace réservé pour une image  7"/>
          <p:cNvSpPr>
            <a:spLocks noGrp="1"/>
          </p:cNvSpPr>
          <p:nvPr>
            <p:ph type="pic" sz="quarter" idx="14"/>
          </p:nvPr>
        </p:nvSpPr>
        <p:spPr>
          <a:xfrm>
            <a:off x="7125354" y="776253"/>
            <a:ext cx="5075330" cy="4933205"/>
          </a:xfrm>
          <a:custGeom>
            <a:avLst/>
            <a:gdLst>
              <a:gd name="connsiteX0" fmla="*/ 0 w 5049520"/>
              <a:gd name="connsiteY0" fmla="*/ 5730240 h 5730240"/>
              <a:gd name="connsiteX1" fmla="*/ 1262380 w 5049520"/>
              <a:gd name="connsiteY1" fmla="*/ 0 h 5730240"/>
              <a:gd name="connsiteX2" fmla="*/ 5049520 w 5049520"/>
              <a:gd name="connsiteY2" fmla="*/ 0 h 5730240"/>
              <a:gd name="connsiteX3" fmla="*/ 3787140 w 5049520"/>
              <a:gd name="connsiteY3" fmla="*/ 5730240 h 5730240"/>
              <a:gd name="connsiteX4" fmla="*/ 0 w 5049520"/>
              <a:gd name="connsiteY4" fmla="*/ 5730240 h 5730240"/>
              <a:gd name="connsiteX0" fmla="*/ 0 w 5049520"/>
              <a:gd name="connsiteY0" fmla="*/ 5740400 h 5740400"/>
              <a:gd name="connsiteX1" fmla="*/ 2176780 w 5049520"/>
              <a:gd name="connsiteY1" fmla="*/ 0 h 5740400"/>
              <a:gd name="connsiteX2" fmla="*/ 5049520 w 5049520"/>
              <a:gd name="connsiteY2" fmla="*/ 10160 h 5740400"/>
              <a:gd name="connsiteX3" fmla="*/ 3787140 w 5049520"/>
              <a:gd name="connsiteY3" fmla="*/ 5740400 h 5740400"/>
              <a:gd name="connsiteX4" fmla="*/ 0 w 5049520"/>
              <a:gd name="connsiteY4" fmla="*/ 5740400 h 5740400"/>
              <a:gd name="connsiteX0" fmla="*/ 0 w 5057140"/>
              <a:gd name="connsiteY0" fmla="*/ 5740400 h 5750560"/>
              <a:gd name="connsiteX1" fmla="*/ 2176780 w 5057140"/>
              <a:gd name="connsiteY1" fmla="*/ 0 h 5750560"/>
              <a:gd name="connsiteX2" fmla="*/ 5049520 w 5057140"/>
              <a:gd name="connsiteY2" fmla="*/ 10160 h 5750560"/>
              <a:gd name="connsiteX3" fmla="*/ 5057140 w 5057140"/>
              <a:gd name="connsiteY3" fmla="*/ 5750560 h 5750560"/>
              <a:gd name="connsiteX4" fmla="*/ 0 w 5057140"/>
              <a:gd name="connsiteY4" fmla="*/ 5740400 h 5750560"/>
              <a:gd name="connsiteX0" fmla="*/ 0 w 5081524"/>
              <a:gd name="connsiteY0" fmla="*/ 5746496 h 5750560"/>
              <a:gd name="connsiteX1" fmla="*/ 2201164 w 5081524"/>
              <a:gd name="connsiteY1" fmla="*/ 0 h 5750560"/>
              <a:gd name="connsiteX2" fmla="*/ 5073904 w 5081524"/>
              <a:gd name="connsiteY2" fmla="*/ 10160 h 5750560"/>
              <a:gd name="connsiteX3" fmla="*/ 5081524 w 5081524"/>
              <a:gd name="connsiteY3" fmla="*/ 5750560 h 5750560"/>
              <a:gd name="connsiteX4" fmla="*/ 0 w 5081524"/>
              <a:gd name="connsiteY4" fmla="*/ 5746496 h 5750560"/>
              <a:gd name="connsiteX0" fmla="*/ 0 w 5081524"/>
              <a:gd name="connsiteY0" fmla="*/ 5740400 h 5744464"/>
              <a:gd name="connsiteX1" fmla="*/ 2201164 w 5081524"/>
              <a:gd name="connsiteY1" fmla="*/ 0 h 5744464"/>
              <a:gd name="connsiteX2" fmla="*/ 5073904 w 5081524"/>
              <a:gd name="connsiteY2" fmla="*/ 4064 h 5744464"/>
              <a:gd name="connsiteX3" fmla="*/ 5081524 w 5081524"/>
              <a:gd name="connsiteY3" fmla="*/ 5744464 h 5744464"/>
              <a:gd name="connsiteX4" fmla="*/ 0 w 5081524"/>
              <a:gd name="connsiteY4" fmla="*/ 5740400 h 5744464"/>
              <a:gd name="connsiteX0" fmla="*/ 0 w 5081524"/>
              <a:gd name="connsiteY0" fmla="*/ 5740400 h 5744464"/>
              <a:gd name="connsiteX1" fmla="*/ 1920462 w 5081524"/>
              <a:gd name="connsiteY1" fmla="*/ 0 h 5744464"/>
              <a:gd name="connsiteX2" fmla="*/ 5073904 w 5081524"/>
              <a:gd name="connsiteY2" fmla="*/ 4064 h 5744464"/>
              <a:gd name="connsiteX3" fmla="*/ 5081524 w 5081524"/>
              <a:gd name="connsiteY3" fmla="*/ 5744464 h 5744464"/>
              <a:gd name="connsiteX4" fmla="*/ 0 w 5081524"/>
              <a:gd name="connsiteY4" fmla="*/ 5740400 h 5744464"/>
              <a:gd name="connsiteX0" fmla="*/ 0 w 4817333"/>
              <a:gd name="connsiteY0" fmla="*/ 4933205 h 5744464"/>
              <a:gd name="connsiteX1" fmla="*/ 1656271 w 4817333"/>
              <a:gd name="connsiteY1" fmla="*/ 0 h 5744464"/>
              <a:gd name="connsiteX2" fmla="*/ 4809713 w 4817333"/>
              <a:gd name="connsiteY2" fmla="*/ 4064 h 5744464"/>
              <a:gd name="connsiteX3" fmla="*/ 4817333 w 4817333"/>
              <a:gd name="connsiteY3" fmla="*/ 5744464 h 5744464"/>
              <a:gd name="connsiteX4" fmla="*/ 0 w 4817333"/>
              <a:gd name="connsiteY4" fmla="*/ 4933205 h 5744464"/>
              <a:gd name="connsiteX0" fmla="*/ 0 w 4809713"/>
              <a:gd name="connsiteY0" fmla="*/ 4933205 h 4933205"/>
              <a:gd name="connsiteX1" fmla="*/ 1656271 w 4809713"/>
              <a:gd name="connsiteY1" fmla="*/ 0 h 4933205"/>
              <a:gd name="connsiteX2" fmla="*/ 4809713 w 4809713"/>
              <a:gd name="connsiteY2" fmla="*/ 4064 h 4933205"/>
              <a:gd name="connsiteX3" fmla="*/ 4806325 w 4809713"/>
              <a:gd name="connsiteY3" fmla="*/ 4930964 h 4933205"/>
              <a:gd name="connsiteX4" fmla="*/ 0 w 4809713"/>
              <a:gd name="connsiteY4" fmla="*/ 4933205 h 4933205"/>
              <a:gd name="connsiteX0" fmla="*/ 0 w 4806327"/>
              <a:gd name="connsiteY0" fmla="*/ 4933205 h 4933205"/>
              <a:gd name="connsiteX1" fmla="*/ 1656271 w 4806327"/>
              <a:gd name="connsiteY1" fmla="*/ 0 h 4933205"/>
              <a:gd name="connsiteX2" fmla="*/ 4429677 w 4806327"/>
              <a:gd name="connsiteY2" fmla="*/ 4064 h 4933205"/>
              <a:gd name="connsiteX3" fmla="*/ 4806325 w 4806327"/>
              <a:gd name="connsiteY3" fmla="*/ 4930964 h 4933205"/>
              <a:gd name="connsiteX4" fmla="*/ 0 w 4806327"/>
              <a:gd name="connsiteY4" fmla="*/ 4933205 h 4933205"/>
              <a:gd name="connsiteX0" fmla="*/ 0 w 4429677"/>
              <a:gd name="connsiteY0" fmla="*/ 4933205 h 4933205"/>
              <a:gd name="connsiteX1" fmla="*/ 1656271 w 4429677"/>
              <a:gd name="connsiteY1" fmla="*/ 0 h 4933205"/>
              <a:gd name="connsiteX2" fmla="*/ 4429677 w 4429677"/>
              <a:gd name="connsiteY2" fmla="*/ 4064 h 4933205"/>
              <a:gd name="connsiteX3" fmla="*/ 4426290 w 4429677"/>
              <a:gd name="connsiteY3" fmla="*/ 4930964 h 4933205"/>
              <a:gd name="connsiteX4" fmla="*/ 0 w 4429677"/>
              <a:gd name="connsiteY4" fmla="*/ 4933205 h 493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677" h="4933205">
                <a:moveTo>
                  <a:pt x="0" y="4933205"/>
                </a:moveTo>
                <a:lnTo>
                  <a:pt x="1656271" y="0"/>
                </a:lnTo>
                <a:lnTo>
                  <a:pt x="4429677" y="4064"/>
                </a:lnTo>
                <a:lnTo>
                  <a:pt x="4426290" y="4930964"/>
                </a:lnTo>
                <a:lnTo>
                  <a:pt x="0" y="4933205"/>
                </a:lnTo>
                <a:close/>
              </a:path>
            </a:pathLst>
          </a:custGeom>
        </p:spPr>
        <p:txBody>
          <a:bodyPr/>
          <a:lstStyle/>
          <a:p>
            <a:endParaRPr lang="fr-FR"/>
          </a:p>
        </p:txBody>
      </p:sp>
      <p:pic>
        <p:nvPicPr>
          <p:cNvPr id="6" name="Imag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24486" y="5817325"/>
            <a:ext cx="2595861" cy="1009501"/>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pPr/>
              <a:t>‹N°›</a:t>
            </a:fld>
            <a:endParaRPr lang="fr-FR"/>
          </a:p>
        </p:txBody>
      </p:sp>
    </p:spTree>
    <p:extLst>
      <p:ext uri="{BB962C8B-B14F-4D97-AF65-F5344CB8AC3E}">
        <p14:creationId xmlns:p14="http://schemas.microsoft.com/office/powerpoint/2010/main" val="1686421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re et contenu">
    <p:bg>
      <p:bgPr>
        <a:solidFill>
          <a:schemeClr val="bg1"/>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Espace réservé pour une image  7"/>
          <p:cNvSpPr>
            <a:spLocks noGrp="1"/>
          </p:cNvSpPr>
          <p:nvPr>
            <p:ph type="pic" sz="quarter" idx="14"/>
          </p:nvPr>
        </p:nvSpPr>
        <p:spPr>
          <a:xfrm>
            <a:off x="7110476" y="0"/>
            <a:ext cx="5081524" cy="5744464"/>
          </a:xfrm>
          <a:custGeom>
            <a:avLst/>
            <a:gdLst>
              <a:gd name="connsiteX0" fmla="*/ 0 w 5049520"/>
              <a:gd name="connsiteY0" fmla="*/ 5730240 h 5730240"/>
              <a:gd name="connsiteX1" fmla="*/ 1262380 w 5049520"/>
              <a:gd name="connsiteY1" fmla="*/ 0 h 5730240"/>
              <a:gd name="connsiteX2" fmla="*/ 5049520 w 5049520"/>
              <a:gd name="connsiteY2" fmla="*/ 0 h 5730240"/>
              <a:gd name="connsiteX3" fmla="*/ 3787140 w 5049520"/>
              <a:gd name="connsiteY3" fmla="*/ 5730240 h 5730240"/>
              <a:gd name="connsiteX4" fmla="*/ 0 w 5049520"/>
              <a:gd name="connsiteY4" fmla="*/ 5730240 h 5730240"/>
              <a:gd name="connsiteX0" fmla="*/ 0 w 5049520"/>
              <a:gd name="connsiteY0" fmla="*/ 5740400 h 5740400"/>
              <a:gd name="connsiteX1" fmla="*/ 2176780 w 5049520"/>
              <a:gd name="connsiteY1" fmla="*/ 0 h 5740400"/>
              <a:gd name="connsiteX2" fmla="*/ 5049520 w 5049520"/>
              <a:gd name="connsiteY2" fmla="*/ 10160 h 5740400"/>
              <a:gd name="connsiteX3" fmla="*/ 3787140 w 5049520"/>
              <a:gd name="connsiteY3" fmla="*/ 5740400 h 5740400"/>
              <a:gd name="connsiteX4" fmla="*/ 0 w 5049520"/>
              <a:gd name="connsiteY4" fmla="*/ 5740400 h 5740400"/>
              <a:gd name="connsiteX0" fmla="*/ 0 w 5057140"/>
              <a:gd name="connsiteY0" fmla="*/ 5740400 h 5750560"/>
              <a:gd name="connsiteX1" fmla="*/ 2176780 w 5057140"/>
              <a:gd name="connsiteY1" fmla="*/ 0 h 5750560"/>
              <a:gd name="connsiteX2" fmla="*/ 5049520 w 5057140"/>
              <a:gd name="connsiteY2" fmla="*/ 10160 h 5750560"/>
              <a:gd name="connsiteX3" fmla="*/ 5057140 w 5057140"/>
              <a:gd name="connsiteY3" fmla="*/ 5750560 h 5750560"/>
              <a:gd name="connsiteX4" fmla="*/ 0 w 5057140"/>
              <a:gd name="connsiteY4" fmla="*/ 5740400 h 5750560"/>
              <a:gd name="connsiteX0" fmla="*/ 0 w 5081524"/>
              <a:gd name="connsiteY0" fmla="*/ 5746496 h 5750560"/>
              <a:gd name="connsiteX1" fmla="*/ 2201164 w 5081524"/>
              <a:gd name="connsiteY1" fmla="*/ 0 h 5750560"/>
              <a:gd name="connsiteX2" fmla="*/ 5073904 w 5081524"/>
              <a:gd name="connsiteY2" fmla="*/ 10160 h 5750560"/>
              <a:gd name="connsiteX3" fmla="*/ 5081524 w 5081524"/>
              <a:gd name="connsiteY3" fmla="*/ 5750560 h 5750560"/>
              <a:gd name="connsiteX4" fmla="*/ 0 w 5081524"/>
              <a:gd name="connsiteY4" fmla="*/ 5746496 h 5750560"/>
              <a:gd name="connsiteX0" fmla="*/ 0 w 5081524"/>
              <a:gd name="connsiteY0" fmla="*/ 5740400 h 5744464"/>
              <a:gd name="connsiteX1" fmla="*/ 2201164 w 5081524"/>
              <a:gd name="connsiteY1" fmla="*/ 0 h 5744464"/>
              <a:gd name="connsiteX2" fmla="*/ 5073904 w 5081524"/>
              <a:gd name="connsiteY2" fmla="*/ 4064 h 5744464"/>
              <a:gd name="connsiteX3" fmla="*/ 5081524 w 5081524"/>
              <a:gd name="connsiteY3" fmla="*/ 5744464 h 5744464"/>
              <a:gd name="connsiteX4" fmla="*/ 0 w 5081524"/>
              <a:gd name="connsiteY4" fmla="*/ 5740400 h 574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524" h="5744464">
                <a:moveTo>
                  <a:pt x="0" y="5740400"/>
                </a:moveTo>
                <a:lnTo>
                  <a:pt x="2201164" y="0"/>
                </a:lnTo>
                <a:lnTo>
                  <a:pt x="5073904" y="4064"/>
                </a:lnTo>
                <a:lnTo>
                  <a:pt x="5081524" y="5744464"/>
                </a:lnTo>
                <a:lnTo>
                  <a:pt x="0" y="5740400"/>
                </a:lnTo>
                <a:close/>
              </a:path>
            </a:pathLst>
          </a:custGeom>
        </p:spPr>
        <p:txBody>
          <a:bodyPr/>
          <a:lstStyle/>
          <a:p>
            <a:endParaRPr lang="fr-FR"/>
          </a:p>
        </p:txBody>
      </p:sp>
      <p:sp>
        <p:nvSpPr>
          <p:cNvPr id="2" name="Titre 1"/>
          <p:cNvSpPr>
            <a:spLocks noGrp="1"/>
          </p:cNvSpPr>
          <p:nvPr>
            <p:ph type="title"/>
          </p:nvPr>
        </p:nvSpPr>
        <p:spPr>
          <a:xfrm>
            <a:off x="742401" y="365125"/>
            <a:ext cx="7482988" cy="1193709"/>
          </a:xfrm>
          <a:custGeom>
            <a:avLst/>
            <a:gdLst>
              <a:gd name="connsiteX0" fmla="*/ 0 w 7385222"/>
              <a:gd name="connsiteY0" fmla="*/ 0 h 1325563"/>
              <a:gd name="connsiteX1" fmla="*/ 7385222 w 7385222"/>
              <a:gd name="connsiteY1" fmla="*/ 0 h 1325563"/>
              <a:gd name="connsiteX2" fmla="*/ 7385222 w 7385222"/>
              <a:gd name="connsiteY2" fmla="*/ 1325563 h 1325563"/>
              <a:gd name="connsiteX3" fmla="*/ 0 w 7385222"/>
              <a:gd name="connsiteY3" fmla="*/ 1325563 h 1325563"/>
              <a:gd name="connsiteX4" fmla="*/ 0 w 7385222"/>
              <a:gd name="connsiteY4" fmla="*/ 0 h 1325563"/>
              <a:gd name="connsiteX0" fmla="*/ 0 w 7385222"/>
              <a:gd name="connsiteY0" fmla="*/ 0 h 1325563"/>
              <a:gd name="connsiteX1" fmla="*/ 7385222 w 7385222"/>
              <a:gd name="connsiteY1" fmla="*/ 0 h 1325563"/>
              <a:gd name="connsiteX2" fmla="*/ 6810633 w 7385222"/>
              <a:gd name="connsiteY2" fmla="*/ 1325563 h 1325563"/>
              <a:gd name="connsiteX3" fmla="*/ 0 w 7385222"/>
              <a:gd name="connsiteY3" fmla="*/ 1325563 h 1325563"/>
              <a:gd name="connsiteX4" fmla="*/ 0 w 7385222"/>
              <a:gd name="connsiteY4" fmla="*/ 0 h 1325563"/>
              <a:gd name="connsiteX0" fmla="*/ 0 w 7385222"/>
              <a:gd name="connsiteY0" fmla="*/ 0 h 1325563"/>
              <a:gd name="connsiteX1" fmla="*/ 7385222 w 7385222"/>
              <a:gd name="connsiteY1" fmla="*/ 0 h 1325563"/>
              <a:gd name="connsiteX2" fmla="*/ 6839387 w 7385222"/>
              <a:gd name="connsiteY2" fmla="*/ 1325563 h 1325563"/>
              <a:gd name="connsiteX3" fmla="*/ 0 w 7385222"/>
              <a:gd name="connsiteY3" fmla="*/ 1325563 h 1325563"/>
              <a:gd name="connsiteX4" fmla="*/ 0 w 7385222"/>
              <a:gd name="connsiteY4" fmla="*/ 0 h 1325563"/>
              <a:gd name="connsiteX0" fmla="*/ 0 w 7413977"/>
              <a:gd name="connsiteY0" fmla="*/ 0 h 1325563"/>
              <a:gd name="connsiteX1" fmla="*/ 7413977 w 7413977"/>
              <a:gd name="connsiteY1" fmla="*/ 0 h 1325563"/>
              <a:gd name="connsiteX2" fmla="*/ 6839387 w 7413977"/>
              <a:gd name="connsiteY2" fmla="*/ 1325563 h 1325563"/>
              <a:gd name="connsiteX3" fmla="*/ 0 w 7413977"/>
              <a:gd name="connsiteY3" fmla="*/ 1325563 h 1325563"/>
              <a:gd name="connsiteX4" fmla="*/ 0 w 7413977"/>
              <a:gd name="connsiteY4" fmla="*/ 0 h 1325563"/>
              <a:gd name="connsiteX0" fmla="*/ 0 w 7385222"/>
              <a:gd name="connsiteY0" fmla="*/ 0 h 1325563"/>
              <a:gd name="connsiteX1" fmla="*/ 7385222 w 7385222"/>
              <a:gd name="connsiteY1" fmla="*/ 0 h 1325563"/>
              <a:gd name="connsiteX2" fmla="*/ 6839387 w 7385222"/>
              <a:gd name="connsiteY2" fmla="*/ 1325563 h 1325563"/>
              <a:gd name="connsiteX3" fmla="*/ 0 w 7385222"/>
              <a:gd name="connsiteY3" fmla="*/ 1325563 h 1325563"/>
              <a:gd name="connsiteX4" fmla="*/ 0 w 7385222"/>
              <a:gd name="connsiteY4" fmla="*/ 0 h 1325563"/>
              <a:gd name="connsiteX0" fmla="*/ 0 w 7333464"/>
              <a:gd name="connsiteY0" fmla="*/ 0 h 1325563"/>
              <a:gd name="connsiteX1" fmla="*/ 7333464 w 7333464"/>
              <a:gd name="connsiteY1" fmla="*/ 0 h 1325563"/>
              <a:gd name="connsiteX2" fmla="*/ 6839387 w 7333464"/>
              <a:gd name="connsiteY2" fmla="*/ 1325563 h 1325563"/>
              <a:gd name="connsiteX3" fmla="*/ 0 w 7333464"/>
              <a:gd name="connsiteY3" fmla="*/ 1325563 h 1325563"/>
              <a:gd name="connsiteX4" fmla="*/ 0 w 7333464"/>
              <a:gd name="connsiteY4" fmla="*/ 0 h 1325563"/>
              <a:gd name="connsiteX0" fmla="*/ 0 w 7482988"/>
              <a:gd name="connsiteY0" fmla="*/ 0 h 1325563"/>
              <a:gd name="connsiteX1" fmla="*/ 7482988 w 7482988"/>
              <a:gd name="connsiteY1" fmla="*/ 0 h 1325563"/>
              <a:gd name="connsiteX2" fmla="*/ 6839387 w 7482988"/>
              <a:gd name="connsiteY2" fmla="*/ 1325563 h 1325563"/>
              <a:gd name="connsiteX3" fmla="*/ 0 w 7482988"/>
              <a:gd name="connsiteY3" fmla="*/ 1325563 h 1325563"/>
              <a:gd name="connsiteX4" fmla="*/ 0 w 7482988"/>
              <a:gd name="connsiteY4" fmla="*/ 0 h 1325563"/>
              <a:gd name="connsiteX0" fmla="*/ 0 w 7482988"/>
              <a:gd name="connsiteY0" fmla="*/ 0 h 1325563"/>
              <a:gd name="connsiteX1" fmla="*/ 7482988 w 7482988"/>
              <a:gd name="connsiteY1" fmla="*/ 0 h 1325563"/>
              <a:gd name="connsiteX2" fmla="*/ 6954406 w 7482988"/>
              <a:gd name="connsiteY2" fmla="*/ 1325563 h 1325563"/>
              <a:gd name="connsiteX3" fmla="*/ 0 w 7482988"/>
              <a:gd name="connsiteY3" fmla="*/ 1325563 h 1325563"/>
              <a:gd name="connsiteX4" fmla="*/ 0 w 7482988"/>
              <a:gd name="connsiteY4" fmla="*/ 0 h 1325563"/>
              <a:gd name="connsiteX0" fmla="*/ 0 w 7482988"/>
              <a:gd name="connsiteY0" fmla="*/ 0 h 1325563"/>
              <a:gd name="connsiteX1" fmla="*/ 7482988 w 7482988"/>
              <a:gd name="connsiteY1" fmla="*/ 0 h 1325563"/>
              <a:gd name="connsiteX2" fmla="*/ 6997949 w 7482988"/>
              <a:gd name="connsiteY2" fmla="*/ 1325563 h 1325563"/>
              <a:gd name="connsiteX3" fmla="*/ 0 w 7482988"/>
              <a:gd name="connsiteY3" fmla="*/ 1325563 h 1325563"/>
              <a:gd name="connsiteX4" fmla="*/ 0 w 7482988"/>
              <a:gd name="connsiteY4" fmla="*/ 0 h 1325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2988" h="1325563">
                <a:moveTo>
                  <a:pt x="0" y="0"/>
                </a:moveTo>
                <a:lnTo>
                  <a:pt x="7482988" y="0"/>
                </a:lnTo>
                <a:lnTo>
                  <a:pt x="6997949" y="1325563"/>
                </a:lnTo>
                <a:lnTo>
                  <a:pt x="0" y="1325563"/>
                </a:lnTo>
                <a:lnTo>
                  <a:pt x="0" y="0"/>
                </a:lnTo>
                <a:close/>
              </a:path>
            </a:pathLst>
          </a:custGeom>
        </p:spPr>
        <p:txBody>
          <a:bodyPr anchor="ctr">
            <a:normAutofit/>
          </a:bodyPr>
          <a:lstStyle>
            <a:lvl1pPr>
              <a:defRPr sz="4000" b="1">
                <a:solidFill>
                  <a:schemeClr val="accent3"/>
                </a:solidFill>
              </a:defRPr>
            </a:lvl1pPr>
          </a:lstStyle>
          <a:p>
            <a:r>
              <a:rPr lang="fr-FR"/>
              <a:t>Cliquez et modifiez le titre</a:t>
            </a:r>
          </a:p>
        </p:txBody>
      </p:sp>
      <p:sp>
        <p:nvSpPr>
          <p:cNvPr id="3" name="Espace réservé du contenu 2"/>
          <p:cNvSpPr>
            <a:spLocks noGrp="1"/>
          </p:cNvSpPr>
          <p:nvPr>
            <p:ph idx="1"/>
          </p:nvPr>
        </p:nvSpPr>
        <p:spPr>
          <a:xfrm>
            <a:off x="742401" y="1715589"/>
            <a:ext cx="6912867" cy="4461374"/>
          </a:xfrm>
          <a:custGeom>
            <a:avLst/>
            <a:gdLst>
              <a:gd name="connsiteX0" fmla="*/ 0 w 6792097"/>
              <a:gd name="connsiteY0" fmla="*/ 0 h 4351338"/>
              <a:gd name="connsiteX1" fmla="*/ 6792097 w 6792097"/>
              <a:gd name="connsiteY1" fmla="*/ 0 h 4351338"/>
              <a:gd name="connsiteX2" fmla="*/ 6792097 w 6792097"/>
              <a:gd name="connsiteY2" fmla="*/ 4351338 h 4351338"/>
              <a:gd name="connsiteX3" fmla="*/ 0 w 6792097"/>
              <a:gd name="connsiteY3" fmla="*/ 4351338 h 4351338"/>
              <a:gd name="connsiteX4" fmla="*/ 0 w 6792097"/>
              <a:gd name="connsiteY4" fmla="*/ 0 h 4351338"/>
              <a:gd name="connsiteX0" fmla="*/ 0 w 6792097"/>
              <a:gd name="connsiteY0" fmla="*/ 0 h 4351338"/>
              <a:gd name="connsiteX1" fmla="*/ 6792097 w 6792097"/>
              <a:gd name="connsiteY1" fmla="*/ 0 h 4351338"/>
              <a:gd name="connsiteX2" fmla="*/ 5055972 w 6792097"/>
              <a:gd name="connsiteY2" fmla="*/ 4351338 h 4351338"/>
              <a:gd name="connsiteX3" fmla="*/ 0 w 6792097"/>
              <a:gd name="connsiteY3" fmla="*/ 4351338 h 4351338"/>
              <a:gd name="connsiteX4" fmla="*/ 0 w 6792097"/>
              <a:gd name="connsiteY4" fmla="*/ 0 h 4351338"/>
              <a:gd name="connsiteX0" fmla="*/ 0 w 6792097"/>
              <a:gd name="connsiteY0" fmla="*/ 0 h 4351338"/>
              <a:gd name="connsiteX1" fmla="*/ 6792097 w 6792097"/>
              <a:gd name="connsiteY1" fmla="*/ 0 h 4351338"/>
              <a:gd name="connsiteX2" fmla="*/ 5074507 w 6792097"/>
              <a:gd name="connsiteY2" fmla="*/ 4351338 h 4351338"/>
              <a:gd name="connsiteX3" fmla="*/ 0 w 6792097"/>
              <a:gd name="connsiteY3" fmla="*/ 4351338 h 4351338"/>
              <a:gd name="connsiteX4" fmla="*/ 0 w 6792097"/>
              <a:gd name="connsiteY4" fmla="*/ 0 h 4351338"/>
              <a:gd name="connsiteX0" fmla="*/ 0 w 6912867"/>
              <a:gd name="connsiteY0" fmla="*/ 0 h 4351338"/>
              <a:gd name="connsiteX1" fmla="*/ 6912867 w 6912867"/>
              <a:gd name="connsiteY1" fmla="*/ 0 h 4351338"/>
              <a:gd name="connsiteX2" fmla="*/ 5074507 w 6912867"/>
              <a:gd name="connsiteY2" fmla="*/ 4351338 h 4351338"/>
              <a:gd name="connsiteX3" fmla="*/ 0 w 6912867"/>
              <a:gd name="connsiteY3" fmla="*/ 4351338 h 4351338"/>
              <a:gd name="connsiteX4" fmla="*/ 0 w 6912867"/>
              <a:gd name="connsiteY4" fmla="*/ 0 h 4351338"/>
              <a:gd name="connsiteX0" fmla="*/ 0 w 6912867"/>
              <a:gd name="connsiteY0" fmla="*/ 0 h 4351338"/>
              <a:gd name="connsiteX1" fmla="*/ 6912867 w 6912867"/>
              <a:gd name="connsiteY1" fmla="*/ 0 h 4351338"/>
              <a:gd name="connsiteX2" fmla="*/ 5201028 w 6912867"/>
              <a:gd name="connsiteY2" fmla="*/ 4351338 h 4351338"/>
              <a:gd name="connsiteX3" fmla="*/ 0 w 6912867"/>
              <a:gd name="connsiteY3" fmla="*/ 4351338 h 4351338"/>
              <a:gd name="connsiteX4" fmla="*/ 0 w 6912867"/>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2867" h="4351338">
                <a:moveTo>
                  <a:pt x="0" y="0"/>
                </a:moveTo>
                <a:lnTo>
                  <a:pt x="6912867" y="0"/>
                </a:lnTo>
                <a:lnTo>
                  <a:pt x="5201028" y="4351338"/>
                </a:lnTo>
                <a:lnTo>
                  <a:pt x="0" y="4351338"/>
                </a:lnTo>
                <a:lnTo>
                  <a:pt x="0" y="0"/>
                </a:lnTo>
                <a:close/>
              </a:path>
            </a:pathLst>
          </a:custGeo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24486" y="5817325"/>
            <a:ext cx="2595861" cy="1009501"/>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spTree>
    <p:extLst>
      <p:ext uri="{BB962C8B-B14F-4D97-AF65-F5344CB8AC3E}">
        <p14:creationId xmlns:p14="http://schemas.microsoft.com/office/powerpoint/2010/main" val="979193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Deux contenus">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3" y="0"/>
            <a:ext cx="12192000" cy="6858000"/>
          </a:xfrm>
          <a:prstGeom prst="rect">
            <a:avLst/>
          </a:prstGeom>
        </p:spPr>
      </p:pic>
      <p:sp>
        <p:nvSpPr>
          <p:cNvPr id="2" name="Titre 1"/>
          <p:cNvSpPr>
            <a:spLocks noGrp="1"/>
          </p:cNvSpPr>
          <p:nvPr>
            <p:ph type="title"/>
          </p:nvPr>
        </p:nvSpPr>
        <p:spPr>
          <a:xfrm>
            <a:off x="742401" y="371707"/>
            <a:ext cx="8486078" cy="1204331"/>
          </a:xfrm>
          <a:custGeom>
            <a:avLst/>
            <a:gdLst>
              <a:gd name="connsiteX0" fmla="*/ 0 w 10515600"/>
              <a:gd name="connsiteY0" fmla="*/ 0 h 1204331"/>
              <a:gd name="connsiteX1" fmla="*/ 10515600 w 10515600"/>
              <a:gd name="connsiteY1" fmla="*/ 0 h 1204331"/>
              <a:gd name="connsiteX2" fmla="*/ 10515600 w 10515600"/>
              <a:gd name="connsiteY2" fmla="*/ 1204331 h 1204331"/>
              <a:gd name="connsiteX3" fmla="*/ 0 w 10515600"/>
              <a:gd name="connsiteY3" fmla="*/ 1204331 h 1204331"/>
              <a:gd name="connsiteX4" fmla="*/ 0 w 10515600"/>
              <a:gd name="connsiteY4" fmla="*/ 0 h 1204331"/>
              <a:gd name="connsiteX0" fmla="*/ 0 w 10515600"/>
              <a:gd name="connsiteY0" fmla="*/ 0 h 1204331"/>
              <a:gd name="connsiteX1" fmla="*/ 8486078 w 10515600"/>
              <a:gd name="connsiteY1" fmla="*/ 0 h 1204331"/>
              <a:gd name="connsiteX2" fmla="*/ 10515600 w 10515600"/>
              <a:gd name="connsiteY2" fmla="*/ 1204331 h 1204331"/>
              <a:gd name="connsiteX3" fmla="*/ 0 w 10515600"/>
              <a:gd name="connsiteY3" fmla="*/ 1204331 h 1204331"/>
              <a:gd name="connsiteX4" fmla="*/ 0 w 10515600"/>
              <a:gd name="connsiteY4" fmla="*/ 0 h 1204331"/>
              <a:gd name="connsiteX0" fmla="*/ 0 w 8486078"/>
              <a:gd name="connsiteY0" fmla="*/ 0 h 1204331"/>
              <a:gd name="connsiteX1" fmla="*/ 8486078 w 8486078"/>
              <a:gd name="connsiteY1" fmla="*/ 0 h 1204331"/>
              <a:gd name="connsiteX2" fmla="*/ 8025161 w 8486078"/>
              <a:gd name="connsiteY2" fmla="*/ 1204331 h 1204331"/>
              <a:gd name="connsiteX3" fmla="*/ 0 w 8486078"/>
              <a:gd name="connsiteY3" fmla="*/ 1204331 h 1204331"/>
              <a:gd name="connsiteX4" fmla="*/ 0 w 8486078"/>
              <a:gd name="connsiteY4" fmla="*/ 0 h 120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6078" h="1204331">
                <a:moveTo>
                  <a:pt x="0" y="0"/>
                </a:moveTo>
                <a:lnTo>
                  <a:pt x="8486078" y="0"/>
                </a:lnTo>
                <a:lnTo>
                  <a:pt x="8025161" y="1204331"/>
                </a:lnTo>
                <a:lnTo>
                  <a:pt x="0" y="1204331"/>
                </a:lnTo>
                <a:lnTo>
                  <a:pt x="0" y="0"/>
                </a:lnTo>
                <a:close/>
              </a:path>
            </a:pathLst>
          </a:custGeom>
        </p:spPr>
        <p:txBody>
          <a:bodyPr anchor="ctr">
            <a:normAutofit/>
          </a:bodyPr>
          <a:lstStyle>
            <a:lvl1pPr>
              <a:defRPr sz="4000" b="1">
                <a:solidFill>
                  <a:schemeClr val="bg1"/>
                </a:solidFill>
              </a:defRPr>
            </a:lvl1pPr>
          </a:lstStyle>
          <a:p>
            <a:r>
              <a:rPr lang="fr-FR"/>
              <a:t>Cliquez et modifiez le titre</a:t>
            </a:r>
          </a:p>
        </p:txBody>
      </p:sp>
      <p:sp>
        <p:nvSpPr>
          <p:cNvPr id="3" name="Espace réservé du contenu 2"/>
          <p:cNvSpPr>
            <a:spLocks noGrp="1"/>
          </p:cNvSpPr>
          <p:nvPr>
            <p:ph sz="half" idx="1"/>
          </p:nvPr>
        </p:nvSpPr>
        <p:spPr>
          <a:xfrm>
            <a:off x="742400" y="1865971"/>
            <a:ext cx="7952907" cy="4479044"/>
          </a:xfrm>
          <a:custGeom>
            <a:avLst/>
            <a:gdLst>
              <a:gd name="connsiteX0" fmla="*/ 0 w 6406605"/>
              <a:gd name="connsiteY0" fmla="*/ 0 h 4817946"/>
              <a:gd name="connsiteX1" fmla="*/ 6406605 w 6406605"/>
              <a:gd name="connsiteY1" fmla="*/ 0 h 4817946"/>
              <a:gd name="connsiteX2" fmla="*/ 6406605 w 6406605"/>
              <a:gd name="connsiteY2" fmla="*/ 4817946 h 4817946"/>
              <a:gd name="connsiteX3" fmla="*/ 0 w 6406605"/>
              <a:gd name="connsiteY3" fmla="*/ 4817946 h 4817946"/>
              <a:gd name="connsiteX4" fmla="*/ 0 w 6406605"/>
              <a:gd name="connsiteY4" fmla="*/ 0 h 4817946"/>
              <a:gd name="connsiteX0" fmla="*/ 0 w 8153629"/>
              <a:gd name="connsiteY0" fmla="*/ 0 h 4817946"/>
              <a:gd name="connsiteX1" fmla="*/ 8153629 w 8153629"/>
              <a:gd name="connsiteY1" fmla="*/ 0 h 4817946"/>
              <a:gd name="connsiteX2" fmla="*/ 6406605 w 8153629"/>
              <a:gd name="connsiteY2" fmla="*/ 4817946 h 4817946"/>
              <a:gd name="connsiteX3" fmla="*/ 0 w 8153629"/>
              <a:gd name="connsiteY3" fmla="*/ 4817946 h 4817946"/>
              <a:gd name="connsiteX4" fmla="*/ 0 w 8153629"/>
              <a:gd name="connsiteY4" fmla="*/ 0 h 4817946"/>
              <a:gd name="connsiteX0" fmla="*/ 0 w 7990078"/>
              <a:gd name="connsiteY0" fmla="*/ 0 h 4817946"/>
              <a:gd name="connsiteX1" fmla="*/ 7990078 w 7990078"/>
              <a:gd name="connsiteY1" fmla="*/ 0 h 4817946"/>
              <a:gd name="connsiteX2" fmla="*/ 6406605 w 7990078"/>
              <a:gd name="connsiteY2" fmla="*/ 4817946 h 4817946"/>
              <a:gd name="connsiteX3" fmla="*/ 0 w 7990078"/>
              <a:gd name="connsiteY3" fmla="*/ 4817946 h 4817946"/>
              <a:gd name="connsiteX4" fmla="*/ 0 w 7990078"/>
              <a:gd name="connsiteY4" fmla="*/ 0 h 4817946"/>
              <a:gd name="connsiteX0" fmla="*/ 0 w 7952907"/>
              <a:gd name="connsiteY0" fmla="*/ 0 h 4817946"/>
              <a:gd name="connsiteX1" fmla="*/ 7952907 w 7952907"/>
              <a:gd name="connsiteY1" fmla="*/ 0 h 4817946"/>
              <a:gd name="connsiteX2" fmla="*/ 6406605 w 7952907"/>
              <a:gd name="connsiteY2" fmla="*/ 4817946 h 4817946"/>
              <a:gd name="connsiteX3" fmla="*/ 0 w 7952907"/>
              <a:gd name="connsiteY3" fmla="*/ 4817946 h 4817946"/>
              <a:gd name="connsiteX4" fmla="*/ 0 w 7952907"/>
              <a:gd name="connsiteY4" fmla="*/ 0 h 4817946"/>
              <a:gd name="connsiteX0" fmla="*/ 0 w 7952907"/>
              <a:gd name="connsiteY0" fmla="*/ 0 h 4817946"/>
              <a:gd name="connsiteX1" fmla="*/ 7952907 w 7952907"/>
              <a:gd name="connsiteY1" fmla="*/ 0 h 4817946"/>
              <a:gd name="connsiteX2" fmla="*/ 6339698 w 7952907"/>
              <a:gd name="connsiteY2" fmla="*/ 4817946 h 4817946"/>
              <a:gd name="connsiteX3" fmla="*/ 0 w 7952907"/>
              <a:gd name="connsiteY3" fmla="*/ 4817946 h 4817946"/>
              <a:gd name="connsiteX4" fmla="*/ 0 w 7952907"/>
              <a:gd name="connsiteY4" fmla="*/ 0 h 4817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907" h="4817946">
                <a:moveTo>
                  <a:pt x="0" y="0"/>
                </a:moveTo>
                <a:lnTo>
                  <a:pt x="7952907" y="0"/>
                </a:lnTo>
                <a:lnTo>
                  <a:pt x="6339698" y="4817946"/>
                </a:lnTo>
                <a:lnTo>
                  <a:pt x="0" y="4817946"/>
                </a:lnTo>
                <a:lnTo>
                  <a:pt x="0" y="0"/>
                </a:lnTo>
                <a:close/>
              </a:path>
            </a:pathLst>
          </a:custGeo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3" hasCustomPrompt="1"/>
          </p:nvPr>
        </p:nvSpPr>
        <p:spPr>
          <a:xfrm>
            <a:off x="7244805" y="1576038"/>
            <a:ext cx="4954678" cy="5281961"/>
          </a:xfrm>
          <a:custGeom>
            <a:avLst/>
            <a:gdLst>
              <a:gd name="connsiteX0" fmla="*/ 0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0 w 4603423"/>
              <a:gd name="connsiteY4" fmla="*/ 0 h 5665788"/>
              <a:gd name="connsiteX0" fmla="*/ 2187018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2187018 w 4603423"/>
              <a:gd name="connsiteY4" fmla="*/ 0 h 5665788"/>
              <a:gd name="connsiteX0" fmla="*/ 2173955 w 4590360"/>
              <a:gd name="connsiteY0" fmla="*/ 0 h 5665788"/>
              <a:gd name="connsiteX1" fmla="*/ 4590360 w 4590360"/>
              <a:gd name="connsiteY1" fmla="*/ 0 h 5665788"/>
              <a:gd name="connsiteX2" fmla="*/ 4590360 w 4590360"/>
              <a:gd name="connsiteY2" fmla="*/ 5665788 h 5665788"/>
              <a:gd name="connsiteX3" fmla="*/ 0 w 4590360"/>
              <a:gd name="connsiteY3" fmla="*/ 5665788 h 5665788"/>
              <a:gd name="connsiteX4" fmla="*/ 2173955 w 4590360"/>
              <a:gd name="connsiteY4" fmla="*/ 0 h 5665788"/>
              <a:gd name="connsiteX0" fmla="*/ 1646905 w 4590360"/>
              <a:gd name="connsiteY0" fmla="*/ 1365250 h 5665788"/>
              <a:gd name="connsiteX1" fmla="*/ 4590360 w 4590360"/>
              <a:gd name="connsiteY1" fmla="*/ 0 h 5665788"/>
              <a:gd name="connsiteX2" fmla="*/ 4590360 w 4590360"/>
              <a:gd name="connsiteY2" fmla="*/ 5665788 h 5665788"/>
              <a:gd name="connsiteX3" fmla="*/ 0 w 4590360"/>
              <a:gd name="connsiteY3" fmla="*/ 5665788 h 5665788"/>
              <a:gd name="connsiteX4" fmla="*/ 1646905 w 4590360"/>
              <a:gd name="connsiteY4" fmla="*/ 1365250 h 5665788"/>
              <a:gd name="connsiteX0" fmla="*/ 1646905 w 4593535"/>
              <a:gd name="connsiteY0" fmla="*/ 0 h 4300538"/>
              <a:gd name="connsiteX1" fmla="*/ 4593535 w 4593535"/>
              <a:gd name="connsiteY1" fmla="*/ 0 h 4300538"/>
              <a:gd name="connsiteX2" fmla="*/ 4590360 w 4593535"/>
              <a:gd name="connsiteY2" fmla="*/ 4300538 h 4300538"/>
              <a:gd name="connsiteX3" fmla="*/ 0 w 4593535"/>
              <a:gd name="connsiteY3" fmla="*/ 4300538 h 4300538"/>
              <a:gd name="connsiteX4" fmla="*/ 1646905 w 4593535"/>
              <a:gd name="connsiteY4" fmla="*/ 0 h 4300538"/>
              <a:gd name="connsiteX0" fmla="*/ 1697705 w 4593535"/>
              <a:gd name="connsiteY0" fmla="*/ 0 h 4430713"/>
              <a:gd name="connsiteX1" fmla="*/ 4593535 w 4593535"/>
              <a:gd name="connsiteY1" fmla="*/ 130175 h 4430713"/>
              <a:gd name="connsiteX2" fmla="*/ 4590360 w 4593535"/>
              <a:gd name="connsiteY2" fmla="*/ 4430713 h 4430713"/>
              <a:gd name="connsiteX3" fmla="*/ 0 w 4593535"/>
              <a:gd name="connsiteY3" fmla="*/ 4430713 h 4430713"/>
              <a:gd name="connsiteX4" fmla="*/ 1697705 w 4593535"/>
              <a:gd name="connsiteY4" fmla="*/ 0 h 4430713"/>
              <a:gd name="connsiteX0" fmla="*/ 1697705 w 4590665"/>
              <a:gd name="connsiteY0" fmla="*/ 0 h 4430713"/>
              <a:gd name="connsiteX1" fmla="*/ 4590360 w 4590665"/>
              <a:gd name="connsiteY1" fmla="*/ 12700 h 4430713"/>
              <a:gd name="connsiteX2" fmla="*/ 4590360 w 4590665"/>
              <a:gd name="connsiteY2" fmla="*/ 4430713 h 4430713"/>
              <a:gd name="connsiteX3" fmla="*/ 0 w 4590665"/>
              <a:gd name="connsiteY3" fmla="*/ 4430713 h 4430713"/>
              <a:gd name="connsiteX4" fmla="*/ 1697705 w 4590665"/>
              <a:gd name="connsiteY4" fmla="*/ 0 h 4430713"/>
              <a:gd name="connsiteX0" fmla="*/ 1615929 w 4508889"/>
              <a:gd name="connsiteY0" fmla="*/ 0 h 4430713"/>
              <a:gd name="connsiteX1" fmla="*/ 4508584 w 4508889"/>
              <a:gd name="connsiteY1" fmla="*/ 12700 h 4430713"/>
              <a:gd name="connsiteX2" fmla="*/ 4508584 w 4508889"/>
              <a:gd name="connsiteY2" fmla="*/ 4430713 h 4430713"/>
              <a:gd name="connsiteX3" fmla="*/ 0 w 4508889"/>
              <a:gd name="connsiteY3" fmla="*/ 4430713 h 4430713"/>
              <a:gd name="connsiteX4" fmla="*/ 1615929 w 4508889"/>
              <a:gd name="connsiteY4" fmla="*/ 0 h 4430713"/>
              <a:gd name="connsiteX0" fmla="*/ 2061977 w 4954937"/>
              <a:gd name="connsiteY0" fmla="*/ 0 h 5657347"/>
              <a:gd name="connsiteX1" fmla="*/ 4954632 w 4954937"/>
              <a:gd name="connsiteY1" fmla="*/ 12700 h 5657347"/>
              <a:gd name="connsiteX2" fmla="*/ 4954632 w 4954937"/>
              <a:gd name="connsiteY2" fmla="*/ 4430713 h 5657347"/>
              <a:gd name="connsiteX3" fmla="*/ 0 w 4954937"/>
              <a:gd name="connsiteY3" fmla="*/ 5657347 h 5657347"/>
              <a:gd name="connsiteX4" fmla="*/ 2061977 w 4954937"/>
              <a:gd name="connsiteY4" fmla="*/ 0 h 5657347"/>
              <a:gd name="connsiteX0" fmla="*/ 2061977 w 4962147"/>
              <a:gd name="connsiteY0" fmla="*/ 0 h 5657347"/>
              <a:gd name="connsiteX1" fmla="*/ 4954632 w 4962147"/>
              <a:gd name="connsiteY1" fmla="*/ 12700 h 5657347"/>
              <a:gd name="connsiteX2" fmla="*/ 4962066 w 4962147"/>
              <a:gd name="connsiteY2" fmla="*/ 5635045 h 5657347"/>
              <a:gd name="connsiteX3" fmla="*/ 0 w 4962147"/>
              <a:gd name="connsiteY3" fmla="*/ 5657347 h 5657347"/>
              <a:gd name="connsiteX4" fmla="*/ 2061977 w 4962147"/>
              <a:gd name="connsiteY4" fmla="*/ 0 h 5657347"/>
              <a:gd name="connsiteX0" fmla="*/ 2061977 w 4962113"/>
              <a:gd name="connsiteY0" fmla="*/ 158286 h 5815633"/>
              <a:gd name="connsiteX1" fmla="*/ 4947198 w 4962113"/>
              <a:gd name="connsiteY1" fmla="*/ 0 h 5815633"/>
              <a:gd name="connsiteX2" fmla="*/ 4962066 w 4962113"/>
              <a:gd name="connsiteY2" fmla="*/ 5793331 h 5815633"/>
              <a:gd name="connsiteX3" fmla="*/ 0 w 4962113"/>
              <a:gd name="connsiteY3" fmla="*/ 5815633 h 5815633"/>
              <a:gd name="connsiteX4" fmla="*/ 2061977 w 4962113"/>
              <a:gd name="connsiteY4" fmla="*/ 158286 h 5815633"/>
              <a:gd name="connsiteX0" fmla="*/ 2128884 w 4962113"/>
              <a:gd name="connsiteY0" fmla="*/ 9603 h 5815633"/>
              <a:gd name="connsiteX1" fmla="*/ 4947198 w 4962113"/>
              <a:gd name="connsiteY1" fmla="*/ 0 h 5815633"/>
              <a:gd name="connsiteX2" fmla="*/ 4962066 w 4962113"/>
              <a:gd name="connsiteY2" fmla="*/ 5793331 h 5815633"/>
              <a:gd name="connsiteX3" fmla="*/ 0 w 4962113"/>
              <a:gd name="connsiteY3" fmla="*/ 5815633 h 5815633"/>
              <a:gd name="connsiteX4" fmla="*/ 2128884 w 4962113"/>
              <a:gd name="connsiteY4" fmla="*/ 9603 h 5815633"/>
              <a:gd name="connsiteX0" fmla="*/ 2121449 w 4954678"/>
              <a:gd name="connsiteY0" fmla="*/ 9603 h 5793331"/>
              <a:gd name="connsiteX1" fmla="*/ 4939763 w 4954678"/>
              <a:gd name="connsiteY1" fmla="*/ 0 h 5793331"/>
              <a:gd name="connsiteX2" fmla="*/ 4954631 w 4954678"/>
              <a:gd name="connsiteY2" fmla="*/ 5793331 h 5793331"/>
              <a:gd name="connsiteX3" fmla="*/ 0 w 4954678"/>
              <a:gd name="connsiteY3" fmla="*/ 5793330 h 5793331"/>
              <a:gd name="connsiteX4" fmla="*/ 2121449 w 4954678"/>
              <a:gd name="connsiteY4" fmla="*/ 9603 h 5793331"/>
              <a:gd name="connsiteX0" fmla="*/ 1913293 w 4954678"/>
              <a:gd name="connsiteY0" fmla="*/ 17739 h 5793331"/>
              <a:gd name="connsiteX1" fmla="*/ 4939763 w 4954678"/>
              <a:gd name="connsiteY1" fmla="*/ 0 h 5793331"/>
              <a:gd name="connsiteX2" fmla="*/ 4954631 w 4954678"/>
              <a:gd name="connsiteY2" fmla="*/ 5793331 h 5793331"/>
              <a:gd name="connsiteX3" fmla="*/ 0 w 4954678"/>
              <a:gd name="connsiteY3" fmla="*/ 5793330 h 5793331"/>
              <a:gd name="connsiteX4" fmla="*/ 1913293 w 4954678"/>
              <a:gd name="connsiteY4" fmla="*/ 17739 h 5793331"/>
              <a:gd name="connsiteX0" fmla="*/ 1913293 w 4954678"/>
              <a:gd name="connsiteY0" fmla="*/ 1467 h 5793331"/>
              <a:gd name="connsiteX1" fmla="*/ 4939763 w 4954678"/>
              <a:gd name="connsiteY1" fmla="*/ 0 h 5793331"/>
              <a:gd name="connsiteX2" fmla="*/ 4954631 w 4954678"/>
              <a:gd name="connsiteY2" fmla="*/ 5793331 h 5793331"/>
              <a:gd name="connsiteX3" fmla="*/ 0 w 4954678"/>
              <a:gd name="connsiteY3" fmla="*/ 5793330 h 5793331"/>
              <a:gd name="connsiteX4" fmla="*/ 1913293 w 4954678"/>
              <a:gd name="connsiteY4" fmla="*/ 1467 h 579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678" h="5793331">
                <a:moveTo>
                  <a:pt x="1913293" y="1467"/>
                </a:moveTo>
                <a:lnTo>
                  <a:pt x="4939763" y="0"/>
                </a:lnTo>
                <a:cubicBezTo>
                  <a:pt x="4938705" y="1433513"/>
                  <a:pt x="4955689" y="4359818"/>
                  <a:pt x="4954631" y="5793331"/>
                </a:cubicBezTo>
                <a:lnTo>
                  <a:pt x="0" y="5793330"/>
                </a:lnTo>
                <a:lnTo>
                  <a:pt x="1913293" y="1467"/>
                </a:lnTo>
                <a:close/>
              </a:path>
            </a:pathLst>
          </a:custGeom>
        </p:spPr>
        <p:txBody>
          <a:bodyPr/>
          <a:lstStyle/>
          <a:p>
            <a:r>
              <a:rPr lang="fr-FR"/>
              <a:t> </a:t>
            </a:r>
          </a:p>
        </p:txBody>
      </p:sp>
      <p:pic>
        <p:nvPicPr>
          <p:cNvPr id="10" name="Imag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80017" y="167524"/>
            <a:ext cx="1931521" cy="1379659"/>
          </a:xfrm>
          <a:prstGeom prst="rect">
            <a:avLst/>
          </a:prstGeom>
        </p:spPr>
      </p:pic>
      <p:sp>
        <p:nvSpPr>
          <p:cNvPr id="11"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spTree>
    <p:extLst>
      <p:ext uri="{BB962C8B-B14F-4D97-AF65-F5344CB8AC3E}">
        <p14:creationId xmlns:p14="http://schemas.microsoft.com/office/powerpoint/2010/main" val="292121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Deux contenus">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751110" y="269966"/>
            <a:ext cx="10515600" cy="1175396"/>
          </a:xfrm>
        </p:spPr>
        <p:txBody>
          <a:bodyPr anchor="ctr">
            <a:normAutofit/>
          </a:bodyPr>
          <a:lstStyle>
            <a:lvl1pPr>
              <a:defRPr sz="4000" b="1">
                <a:solidFill>
                  <a:schemeClr val="accent3"/>
                </a:solidFill>
              </a:defRPr>
            </a:lvl1pPr>
          </a:lstStyle>
          <a:p>
            <a:r>
              <a:rPr lang="fr-FR"/>
              <a:t>Cliquez et modifiez le titre</a:t>
            </a:r>
          </a:p>
        </p:txBody>
      </p:sp>
      <p:sp>
        <p:nvSpPr>
          <p:cNvPr id="3" name="Espace réservé du contenu 2"/>
          <p:cNvSpPr>
            <a:spLocks noGrp="1"/>
          </p:cNvSpPr>
          <p:nvPr>
            <p:ph sz="half" idx="1"/>
          </p:nvPr>
        </p:nvSpPr>
        <p:spPr>
          <a:xfrm>
            <a:off x="751111" y="1580300"/>
            <a:ext cx="7935626" cy="4031670"/>
          </a:xfrm>
          <a:custGeom>
            <a:avLst/>
            <a:gdLst>
              <a:gd name="connsiteX0" fmla="*/ 0 w 5147821"/>
              <a:gd name="connsiteY0" fmla="*/ 0 h 4351338"/>
              <a:gd name="connsiteX1" fmla="*/ 5147821 w 5147821"/>
              <a:gd name="connsiteY1" fmla="*/ 0 h 4351338"/>
              <a:gd name="connsiteX2" fmla="*/ 5147821 w 5147821"/>
              <a:gd name="connsiteY2" fmla="*/ 4351338 h 4351338"/>
              <a:gd name="connsiteX3" fmla="*/ 0 w 5147821"/>
              <a:gd name="connsiteY3" fmla="*/ 4351338 h 4351338"/>
              <a:gd name="connsiteX4" fmla="*/ 0 w 5147821"/>
              <a:gd name="connsiteY4" fmla="*/ 0 h 4351338"/>
              <a:gd name="connsiteX0" fmla="*/ 0 w 7935626"/>
              <a:gd name="connsiteY0" fmla="*/ 0 h 4351338"/>
              <a:gd name="connsiteX1" fmla="*/ 7935626 w 7935626"/>
              <a:gd name="connsiteY1" fmla="*/ 0 h 4351338"/>
              <a:gd name="connsiteX2" fmla="*/ 5147821 w 7935626"/>
              <a:gd name="connsiteY2" fmla="*/ 4351338 h 4351338"/>
              <a:gd name="connsiteX3" fmla="*/ 0 w 7935626"/>
              <a:gd name="connsiteY3" fmla="*/ 4351338 h 4351338"/>
              <a:gd name="connsiteX4" fmla="*/ 0 w 7935626"/>
              <a:gd name="connsiteY4" fmla="*/ 0 h 4351338"/>
              <a:gd name="connsiteX0" fmla="*/ 0 w 7935626"/>
              <a:gd name="connsiteY0" fmla="*/ 0 h 4351338"/>
              <a:gd name="connsiteX1" fmla="*/ 7935626 w 7935626"/>
              <a:gd name="connsiteY1" fmla="*/ 0 h 4351338"/>
              <a:gd name="connsiteX2" fmla="*/ 6433928 w 7935626"/>
              <a:gd name="connsiteY2" fmla="*/ 4031670 h 4351338"/>
              <a:gd name="connsiteX3" fmla="*/ 0 w 7935626"/>
              <a:gd name="connsiteY3" fmla="*/ 4351338 h 4351338"/>
              <a:gd name="connsiteX4" fmla="*/ 0 w 7935626"/>
              <a:gd name="connsiteY4" fmla="*/ 0 h 4351338"/>
              <a:gd name="connsiteX0" fmla="*/ 0 w 7935626"/>
              <a:gd name="connsiteY0" fmla="*/ 0 h 4053972"/>
              <a:gd name="connsiteX1" fmla="*/ 7935626 w 7935626"/>
              <a:gd name="connsiteY1" fmla="*/ 0 h 4053972"/>
              <a:gd name="connsiteX2" fmla="*/ 6433928 w 7935626"/>
              <a:gd name="connsiteY2" fmla="*/ 4031670 h 4053972"/>
              <a:gd name="connsiteX3" fmla="*/ 0 w 7935626"/>
              <a:gd name="connsiteY3" fmla="*/ 4053972 h 4053972"/>
              <a:gd name="connsiteX4" fmla="*/ 0 w 7935626"/>
              <a:gd name="connsiteY4" fmla="*/ 0 h 4053972"/>
              <a:gd name="connsiteX0" fmla="*/ 0 w 7935626"/>
              <a:gd name="connsiteY0" fmla="*/ 0 h 4031670"/>
              <a:gd name="connsiteX1" fmla="*/ 7935626 w 7935626"/>
              <a:gd name="connsiteY1" fmla="*/ 0 h 4031670"/>
              <a:gd name="connsiteX2" fmla="*/ 6433928 w 7935626"/>
              <a:gd name="connsiteY2" fmla="*/ 4031670 h 4031670"/>
              <a:gd name="connsiteX3" fmla="*/ 0 w 7935626"/>
              <a:gd name="connsiteY3" fmla="*/ 4031670 h 4031670"/>
              <a:gd name="connsiteX4" fmla="*/ 0 w 7935626"/>
              <a:gd name="connsiteY4" fmla="*/ 0 h 4031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5626" h="4031670">
                <a:moveTo>
                  <a:pt x="0" y="0"/>
                </a:moveTo>
                <a:lnTo>
                  <a:pt x="7935626" y="0"/>
                </a:lnTo>
                <a:lnTo>
                  <a:pt x="6433928" y="4031670"/>
                </a:lnTo>
                <a:lnTo>
                  <a:pt x="0" y="4031670"/>
                </a:lnTo>
                <a:lnTo>
                  <a:pt x="0" y="0"/>
                </a:lnTo>
                <a:close/>
              </a:path>
            </a:pathLst>
          </a:custGeo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pour une image  11"/>
          <p:cNvSpPr>
            <a:spLocks noGrp="1"/>
          </p:cNvSpPr>
          <p:nvPr>
            <p:ph type="pic" sz="quarter" idx="13" hasCustomPrompt="1"/>
          </p:nvPr>
        </p:nvSpPr>
        <p:spPr>
          <a:xfrm>
            <a:off x="7534734" y="-5908"/>
            <a:ext cx="4672136" cy="5811975"/>
          </a:xfrm>
          <a:custGeom>
            <a:avLst/>
            <a:gdLst>
              <a:gd name="connsiteX0" fmla="*/ 0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0 w 4603423"/>
              <a:gd name="connsiteY4" fmla="*/ 0 h 5665788"/>
              <a:gd name="connsiteX0" fmla="*/ 2187018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2187018 w 4603423"/>
              <a:gd name="connsiteY4" fmla="*/ 0 h 5665788"/>
              <a:gd name="connsiteX0" fmla="*/ 2173955 w 4590360"/>
              <a:gd name="connsiteY0" fmla="*/ 0 h 5665788"/>
              <a:gd name="connsiteX1" fmla="*/ 4590360 w 4590360"/>
              <a:gd name="connsiteY1" fmla="*/ 0 h 5665788"/>
              <a:gd name="connsiteX2" fmla="*/ 4590360 w 4590360"/>
              <a:gd name="connsiteY2" fmla="*/ 5665788 h 5665788"/>
              <a:gd name="connsiteX3" fmla="*/ 0 w 4590360"/>
              <a:gd name="connsiteY3" fmla="*/ 5665788 h 5665788"/>
              <a:gd name="connsiteX4" fmla="*/ 2173955 w 4590360"/>
              <a:gd name="connsiteY4" fmla="*/ 0 h 5665788"/>
              <a:gd name="connsiteX0" fmla="*/ 1646905 w 4590360"/>
              <a:gd name="connsiteY0" fmla="*/ 1365250 h 5665788"/>
              <a:gd name="connsiteX1" fmla="*/ 4590360 w 4590360"/>
              <a:gd name="connsiteY1" fmla="*/ 0 h 5665788"/>
              <a:gd name="connsiteX2" fmla="*/ 4590360 w 4590360"/>
              <a:gd name="connsiteY2" fmla="*/ 5665788 h 5665788"/>
              <a:gd name="connsiteX3" fmla="*/ 0 w 4590360"/>
              <a:gd name="connsiteY3" fmla="*/ 5665788 h 5665788"/>
              <a:gd name="connsiteX4" fmla="*/ 1646905 w 4590360"/>
              <a:gd name="connsiteY4" fmla="*/ 1365250 h 5665788"/>
              <a:gd name="connsiteX0" fmla="*/ 1646905 w 4593535"/>
              <a:gd name="connsiteY0" fmla="*/ 0 h 4300538"/>
              <a:gd name="connsiteX1" fmla="*/ 4593535 w 4593535"/>
              <a:gd name="connsiteY1" fmla="*/ 0 h 4300538"/>
              <a:gd name="connsiteX2" fmla="*/ 4590360 w 4593535"/>
              <a:gd name="connsiteY2" fmla="*/ 4300538 h 4300538"/>
              <a:gd name="connsiteX3" fmla="*/ 0 w 4593535"/>
              <a:gd name="connsiteY3" fmla="*/ 4300538 h 4300538"/>
              <a:gd name="connsiteX4" fmla="*/ 1646905 w 4593535"/>
              <a:gd name="connsiteY4" fmla="*/ 0 h 4300538"/>
              <a:gd name="connsiteX0" fmla="*/ 1697705 w 4593535"/>
              <a:gd name="connsiteY0" fmla="*/ 0 h 4430713"/>
              <a:gd name="connsiteX1" fmla="*/ 4593535 w 4593535"/>
              <a:gd name="connsiteY1" fmla="*/ 130175 h 4430713"/>
              <a:gd name="connsiteX2" fmla="*/ 4590360 w 4593535"/>
              <a:gd name="connsiteY2" fmla="*/ 4430713 h 4430713"/>
              <a:gd name="connsiteX3" fmla="*/ 0 w 4593535"/>
              <a:gd name="connsiteY3" fmla="*/ 4430713 h 4430713"/>
              <a:gd name="connsiteX4" fmla="*/ 1697705 w 4593535"/>
              <a:gd name="connsiteY4" fmla="*/ 0 h 4430713"/>
              <a:gd name="connsiteX0" fmla="*/ 1697705 w 4590665"/>
              <a:gd name="connsiteY0" fmla="*/ 0 h 4430713"/>
              <a:gd name="connsiteX1" fmla="*/ 4590360 w 4590665"/>
              <a:gd name="connsiteY1" fmla="*/ 12700 h 4430713"/>
              <a:gd name="connsiteX2" fmla="*/ 4590360 w 4590665"/>
              <a:gd name="connsiteY2" fmla="*/ 4430713 h 4430713"/>
              <a:gd name="connsiteX3" fmla="*/ 0 w 4590665"/>
              <a:gd name="connsiteY3" fmla="*/ 4430713 h 4430713"/>
              <a:gd name="connsiteX4" fmla="*/ 1697705 w 4590665"/>
              <a:gd name="connsiteY4" fmla="*/ 0 h 4430713"/>
              <a:gd name="connsiteX0" fmla="*/ 2076847 w 4590665"/>
              <a:gd name="connsiteY0" fmla="*/ 0 h 4425033"/>
              <a:gd name="connsiteX1" fmla="*/ 4590360 w 4590665"/>
              <a:gd name="connsiteY1" fmla="*/ 7020 h 4425033"/>
              <a:gd name="connsiteX2" fmla="*/ 4590360 w 4590665"/>
              <a:gd name="connsiteY2" fmla="*/ 4425033 h 4425033"/>
              <a:gd name="connsiteX3" fmla="*/ 0 w 4590665"/>
              <a:gd name="connsiteY3" fmla="*/ 4425033 h 4425033"/>
              <a:gd name="connsiteX4" fmla="*/ 2076847 w 4590665"/>
              <a:gd name="connsiteY4" fmla="*/ 0 h 4425033"/>
              <a:gd name="connsiteX0" fmla="*/ 2076847 w 4590441"/>
              <a:gd name="connsiteY0" fmla="*/ 10020 h 4435053"/>
              <a:gd name="connsiteX1" fmla="*/ 4582926 w 4590441"/>
              <a:gd name="connsiteY1" fmla="*/ 0 h 4435053"/>
              <a:gd name="connsiteX2" fmla="*/ 4590360 w 4590441"/>
              <a:gd name="connsiteY2" fmla="*/ 4435053 h 4435053"/>
              <a:gd name="connsiteX3" fmla="*/ 0 w 4590441"/>
              <a:gd name="connsiteY3" fmla="*/ 4435053 h 4435053"/>
              <a:gd name="connsiteX4" fmla="*/ 2076847 w 4590441"/>
              <a:gd name="connsiteY4" fmla="*/ 10020 h 4435053"/>
              <a:gd name="connsiteX0" fmla="*/ 2069413 w 4590441"/>
              <a:gd name="connsiteY0" fmla="*/ 10020 h 4435053"/>
              <a:gd name="connsiteX1" fmla="*/ 4582926 w 4590441"/>
              <a:gd name="connsiteY1" fmla="*/ 0 h 4435053"/>
              <a:gd name="connsiteX2" fmla="*/ 4590360 w 4590441"/>
              <a:gd name="connsiteY2" fmla="*/ 4435053 h 4435053"/>
              <a:gd name="connsiteX3" fmla="*/ 0 w 4590441"/>
              <a:gd name="connsiteY3" fmla="*/ 4435053 h 4435053"/>
              <a:gd name="connsiteX4" fmla="*/ 2069413 w 4590441"/>
              <a:gd name="connsiteY4" fmla="*/ 10020 h 4435053"/>
              <a:gd name="connsiteX0" fmla="*/ 2069413 w 4597794"/>
              <a:gd name="connsiteY0" fmla="*/ 0 h 4425033"/>
              <a:gd name="connsiteX1" fmla="*/ 4597794 w 4597794"/>
              <a:gd name="connsiteY1" fmla="*/ 1341 h 4425033"/>
              <a:gd name="connsiteX2" fmla="*/ 4590360 w 4597794"/>
              <a:gd name="connsiteY2" fmla="*/ 4425033 h 4425033"/>
              <a:gd name="connsiteX3" fmla="*/ 0 w 4597794"/>
              <a:gd name="connsiteY3" fmla="*/ 4425033 h 4425033"/>
              <a:gd name="connsiteX4" fmla="*/ 2069413 w 4597794"/>
              <a:gd name="connsiteY4" fmla="*/ 0 h 4425033"/>
              <a:gd name="connsiteX0" fmla="*/ 2136321 w 4664702"/>
              <a:gd name="connsiteY0" fmla="*/ 0 h 4430713"/>
              <a:gd name="connsiteX1" fmla="*/ 4664702 w 4664702"/>
              <a:gd name="connsiteY1" fmla="*/ 1341 h 4430713"/>
              <a:gd name="connsiteX2" fmla="*/ 4657268 w 4664702"/>
              <a:gd name="connsiteY2" fmla="*/ 4425033 h 4430713"/>
              <a:gd name="connsiteX3" fmla="*/ 0 w 4664702"/>
              <a:gd name="connsiteY3" fmla="*/ 4430713 h 4430713"/>
              <a:gd name="connsiteX4" fmla="*/ 2136321 w 4664702"/>
              <a:gd name="connsiteY4" fmla="*/ 0 h 4430713"/>
              <a:gd name="connsiteX0" fmla="*/ 2136321 w 4672136"/>
              <a:gd name="connsiteY0" fmla="*/ 10019 h 4440732"/>
              <a:gd name="connsiteX1" fmla="*/ 4672136 w 4672136"/>
              <a:gd name="connsiteY1" fmla="*/ 0 h 4440732"/>
              <a:gd name="connsiteX2" fmla="*/ 4657268 w 4672136"/>
              <a:gd name="connsiteY2" fmla="*/ 4435052 h 4440732"/>
              <a:gd name="connsiteX3" fmla="*/ 0 w 4672136"/>
              <a:gd name="connsiteY3" fmla="*/ 4440732 h 4440732"/>
              <a:gd name="connsiteX4" fmla="*/ 2136321 w 4672136"/>
              <a:gd name="connsiteY4" fmla="*/ 10019 h 444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136" h="4440732">
                <a:moveTo>
                  <a:pt x="2136321" y="10019"/>
                </a:moveTo>
                <a:lnTo>
                  <a:pt x="4672136" y="0"/>
                </a:lnTo>
                <a:cubicBezTo>
                  <a:pt x="4671078" y="1433513"/>
                  <a:pt x="4658326" y="3001539"/>
                  <a:pt x="4657268" y="4435052"/>
                </a:cubicBezTo>
                <a:lnTo>
                  <a:pt x="0" y="4440732"/>
                </a:lnTo>
                <a:lnTo>
                  <a:pt x="2136321" y="10019"/>
                </a:lnTo>
                <a:close/>
              </a:path>
            </a:pathLst>
          </a:custGeom>
        </p:spPr>
        <p:txBody>
          <a:bodyPr/>
          <a:lstStyle/>
          <a:p>
            <a:r>
              <a:rPr lang="fr-FR"/>
              <a:t> </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24486" y="5817325"/>
            <a:ext cx="2595861" cy="1009501"/>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pPr/>
              <a:t>‹N°›</a:t>
            </a:fld>
            <a:endParaRPr lang="fr-FR"/>
          </a:p>
        </p:txBody>
      </p:sp>
    </p:spTree>
    <p:extLst>
      <p:ext uri="{BB962C8B-B14F-4D97-AF65-F5344CB8AC3E}">
        <p14:creationId xmlns:p14="http://schemas.microsoft.com/office/powerpoint/2010/main" val="4125940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ux contenus">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751110" y="345349"/>
            <a:ext cx="8478644" cy="1204563"/>
          </a:xfrm>
          <a:custGeom>
            <a:avLst/>
            <a:gdLst>
              <a:gd name="connsiteX0" fmla="*/ 0 w 10515600"/>
              <a:gd name="connsiteY0" fmla="*/ 0 h 1256602"/>
              <a:gd name="connsiteX1" fmla="*/ 10515600 w 10515600"/>
              <a:gd name="connsiteY1" fmla="*/ 0 h 1256602"/>
              <a:gd name="connsiteX2" fmla="*/ 10515600 w 10515600"/>
              <a:gd name="connsiteY2" fmla="*/ 1256602 h 1256602"/>
              <a:gd name="connsiteX3" fmla="*/ 0 w 10515600"/>
              <a:gd name="connsiteY3" fmla="*/ 1256602 h 1256602"/>
              <a:gd name="connsiteX4" fmla="*/ 0 w 10515600"/>
              <a:gd name="connsiteY4" fmla="*/ 0 h 1256602"/>
              <a:gd name="connsiteX0" fmla="*/ 0 w 10515600"/>
              <a:gd name="connsiteY0" fmla="*/ 0 h 1256602"/>
              <a:gd name="connsiteX1" fmla="*/ 8478644 w 10515600"/>
              <a:gd name="connsiteY1" fmla="*/ 0 h 1256602"/>
              <a:gd name="connsiteX2" fmla="*/ 10515600 w 10515600"/>
              <a:gd name="connsiteY2" fmla="*/ 1256602 h 1256602"/>
              <a:gd name="connsiteX3" fmla="*/ 0 w 10515600"/>
              <a:gd name="connsiteY3" fmla="*/ 1256602 h 1256602"/>
              <a:gd name="connsiteX4" fmla="*/ 0 w 10515600"/>
              <a:gd name="connsiteY4" fmla="*/ 0 h 1256602"/>
              <a:gd name="connsiteX0" fmla="*/ 0 w 8478644"/>
              <a:gd name="connsiteY0" fmla="*/ 0 h 1256602"/>
              <a:gd name="connsiteX1" fmla="*/ 8478644 w 8478644"/>
              <a:gd name="connsiteY1" fmla="*/ 0 h 1256602"/>
              <a:gd name="connsiteX2" fmla="*/ 8017727 w 8478644"/>
              <a:gd name="connsiteY2" fmla="*/ 1256602 h 1256602"/>
              <a:gd name="connsiteX3" fmla="*/ 0 w 8478644"/>
              <a:gd name="connsiteY3" fmla="*/ 1256602 h 1256602"/>
              <a:gd name="connsiteX4" fmla="*/ 0 w 8478644"/>
              <a:gd name="connsiteY4" fmla="*/ 0 h 125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8644" h="1256602">
                <a:moveTo>
                  <a:pt x="0" y="0"/>
                </a:moveTo>
                <a:lnTo>
                  <a:pt x="8478644" y="0"/>
                </a:lnTo>
                <a:lnTo>
                  <a:pt x="8017727" y="1256602"/>
                </a:lnTo>
                <a:lnTo>
                  <a:pt x="0" y="1256602"/>
                </a:lnTo>
                <a:lnTo>
                  <a:pt x="0" y="0"/>
                </a:lnTo>
                <a:close/>
              </a:path>
            </a:pathLst>
          </a:custGeom>
        </p:spPr>
        <p:txBody>
          <a:bodyPr anchor="ctr">
            <a:normAutofit/>
          </a:bodyPr>
          <a:lstStyle>
            <a:lvl1pPr>
              <a:defRPr sz="4000" b="1">
                <a:solidFill>
                  <a:schemeClr val="bg1"/>
                </a:solidFill>
              </a:defRPr>
            </a:lvl1pPr>
          </a:lstStyle>
          <a:p>
            <a:r>
              <a:rPr lang="fr-FR"/>
              <a:t>Cliquez et modifiez le titre</a:t>
            </a:r>
          </a:p>
        </p:txBody>
      </p:sp>
      <p:sp>
        <p:nvSpPr>
          <p:cNvPr id="3" name="Espace réservé du contenu 2"/>
          <p:cNvSpPr>
            <a:spLocks noGrp="1"/>
          </p:cNvSpPr>
          <p:nvPr>
            <p:ph sz="half" idx="1"/>
          </p:nvPr>
        </p:nvSpPr>
        <p:spPr>
          <a:xfrm>
            <a:off x="751110" y="1862794"/>
            <a:ext cx="5147821" cy="4493555"/>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44028" y="1862794"/>
            <a:ext cx="5122682" cy="4493555"/>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80017" y="167524"/>
            <a:ext cx="1931521" cy="1379659"/>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spTree>
    <p:extLst>
      <p:ext uri="{BB962C8B-B14F-4D97-AF65-F5344CB8AC3E}">
        <p14:creationId xmlns:p14="http://schemas.microsoft.com/office/powerpoint/2010/main" val="110514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Un contenu">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p:cNvSpPr>
            <a:spLocks noGrp="1"/>
          </p:cNvSpPr>
          <p:nvPr>
            <p:ph type="title"/>
          </p:nvPr>
        </p:nvSpPr>
        <p:spPr>
          <a:xfrm>
            <a:off x="751110" y="261257"/>
            <a:ext cx="10515600" cy="1174018"/>
          </a:xfrm>
        </p:spPr>
        <p:txBody>
          <a:bodyPr anchor="ctr">
            <a:normAutofit/>
          </a:bodyPr>
          <a:lstStyle>
            <a:lvl1pPr>
              <a:defRPr sz="4000" b="1">
                <a:solidFill>
                  <a:schemeClr val="accent3"/>
                </a:solidFill>
              </a:defRPr>
            </a:lvl1pPr>
          </a:lstStyle>
          <a:p>
            <a:r>
              <a:rPr lang="fr-FR"/>
              <a:t>Cliquez et modifiez le titre</a:t>
            </a:r>
          </a:p>
        </p:txBody>
      </p:sp>
      <p:sp>
        <p:nvSpPr>
          <p:cNvPr id="3" name="Espace réservé du contenu 2"/>
          <p:cNvSpPr>
            <a:spLocks noGrp="1"/>
          </p:cNvSpPr>
          <p:nvPr>
            <p:ph sz="half" idx="1"/>
          </p:nvPr>
        </p:nvSpPr>
        <p:spPr>
          <a:xfrm>
            <a:off x="751110" y="1571800"/>
            <a:ext cx="10515600" cy="4053937"/>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424486" y="5817325"/>
            <a:ext cx="2595861" cy="1009501"/>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pPr/>
              <a:t>‹N°›</a:t>
            </a:fld>
            <a:endParaRPr lang="fr-FR"/>
          </a:p>
        </p:txBody>
      </p:sp>
    </p:spTree>
    <p:extLst>
      <p:ext uri="{BB962C8B-B14F-4D97-AF65-F5344CB8AC3E}">
        <p14:creationId xmlns:p14="http://schemas.microsoft.com/office/powerpoint/2010/main" val="25213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Deux contenus">
    <p:bg>
      <p:bgPr>
        <a:solidFill>
          <a:schemeClr val="bg1"/>
        </a:solid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a:ext>
            </a:extLst>
          </a:blip>
          <a:srcRect l="-12252"/>
          <a:stretch/>
        </p:blipFill>
        <p:spPr>
          <a:xfrm>
            <a:off x="0" y="5965371"/>
            <a:ext cx="12192000" cy="892629"/>
          </a:xfrm>
          <a:prstGeom prst="rect">
            <a:avLst/>
          </a:prstGeom>
        </p:spPr>
      </p:pic>
      <p:sp>
        <p:nvSpPr>
          <p:cNvPr id="2" name="Titre 1"/>
          <p:cNvSpPr>
            <a:spLocks noGrp="1"/>
          </p:cNvSpPr>
          <p:nvPr>
            <p:ph type="title"/>
          </p:nvPr>
        </p:nvSpPr>
        <p:spPr>
          <a:xfrm>
            <a:off x="751110" y="243840"/>
            <a:ext cx="10515600" cy="1210493"/>
          </a:xfrm>
        </p:spPr>
        <p:txBody>
          <a:bodyPr anchor="ctr">
            <a:normAutofit/>
          </a:bodyPr>
          <a:lstStyle>
            <a:lvl1pPr>
              <a:defRPr sz="4000" b="1">
                <a:solidFill>
                  <a:srgbClr val="00438C"/>
                </a:solidFill>
              </a:defRPr>
            </a:lvl1pPr>
          </a:lstStyle>
          <a:p>
            <a:r>
              <a:rPr lang="fr-FR"/>
              <a:t>Cliquez et modifiez le titre</a:t>
            </a:r>
          </a:p>
        </p:txBody>
      </p:sp>
      <p:sp>
        <p:nvSpPr>
          <p:cNvPr id="3" name="Espace réservé du contenu 2"/>
          <p:cNvSpPr>
            <a:spLocks noGrp="1"/>
          </p:cNvSpPr>
          <p:nvPr>
            <p:ph sz="half" idx="1"/>
          </p:nvPr>
        </p:nvSpPr>
        <p:spPr>
          <a:xfrm>
            <a:off x="751110" y="1580508"/>
            <a:ext cx="5147821" cy="4775842"/>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44028" y="1580508"/>
            <a:ext cx="5122682" cy="4001686"/>
          </a:xfrm>
        </p:spPr>
        <p:txBody>
          <a:bodyPr/>
          <a:lstStyle>
            <a:lvl1pPr marL="0" indent="0">
              <a:buNone/>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9" name="Imag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9802" y="6083559"/>
            <a:ext cx="1911259" cy="743267"/>
          </a:xfrm>
          <a:prstGeom prst="rect">
            <a:avLst/>
          </a:prstGeom>
        </p:spPr>
      </p:pic>
      <p:sp>
        <p:nvSpPr>
          <p:cNvPr id="10" name="Espace réservé du numéro de diapositive 5"/>
          <p:cNvSpPr txBox="1">
            <a:spLocks/>
          </p:cNvSpPr>
          <p:nvPr userDrawn="1"/>
        </p:nvSpPr>
        <p:spPr>
          <a:xfrm>
            <a:off x="659034"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3C79A8-8AF7-9842-8791-BFE8A475F670}" type="slidenum">
              <a:rPr lang="fr-FR" smtClean="0">
                <a:solidFill>
                  <a:srgbClr val="00356B"/>
                </a:solidFill>
              </a:rPr>
              <a:pPr/>
              <a:t>‹N°›</a:t>
            </a:fld>
            <a:endParaRPr lang="fr-FR">
              <a:solidFill>
                <a:srgbClr val="00356B"/>
              </a:solidFill>
            </a:endParaRPr>
          </a:p>
        </p:txBody>
      </p:sp>
    </p:spTree>
    <p:extLst>
      <p:ext uri="{BB962C8B-B14F-4D97-AF65-F5344CB8AC3E}">
        <p14:creationId xmlns:p14="http://schemas.microsoft.com/office/powerpoint/2010/main" val="1687227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6" name="Rectangle 5"/>
          <p:cNvSpPr/>
          <p:nvPr userDrawn="1"/>
        </p:nvSpPr>
        <p:spPr>
          <a:xfrm>
            <a:off x="0" y="906125"/>
            <a:ext cx="12192000" cy="5951875"/>
          </a:xfrm>
          <a:prstGeom prst="rect">
            <a:avLst/>
          </a:prstGeom>
          <a:gradFill>
            <a:gsLst>
              <a:gs pos="0">
                <a:schemeClr val="bg1">
                  <a:lumMod val="85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7" name="Rectangle 6"/>
          <p:cNvSpPr/>
          <p:nvPr userDrawn="1"/>
        </p:nvSpPr>
        <p:spPr>
          <a:xfrm>
            <a:off x="0" y="6337301"/>
            <a:ext cx="9922933" cy="520700"/>
          </a:xfrm>
          <a:prstGeom prst="rect">
            <a:avLst/>
          </a:prstGeom>
          <a:gradFill flip="none" rotWithShape="1">
            <a:gsLst>
              <a:gs pos="0">
                <a:srgbClr val="0A3776"/>
              </a:gs>
              <a:gs pos="100000">
                <a:srgbClr val="0092D2"/>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9" name="Rectangle 8"/>
          <p:cNvSpPr/>
          <p:nvPr userDrawn="1"/>
        </p:nvSpPr>
        <p:spPr>
          <a:xfrm>
            <a:off x="0" y="-1"/>
            <a:ext cx="12192000" cy="1083733"/>
          </a:xfrm>
          <a:prstGeom prst="rect">
            <a:avLst/>
          </a:prstGeom>
          <a:gradFill flip="none" rotWithShape="1">
            <a:gsLst>
              <a:gs pos="0">
                <a:srgbClr val="0A3776"/>
              </a:gs>
              <a:gs pos="100000">
                <a:srgbClr val="0092D2"/>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Titre 1"/>
          <p:cNvSpPr>
            <a:spLocks noGrp="1"/>
          </p:cNvSpPr>
          <p:nvPr>
            <p:ph type="title"/>
          </p:nvPr>
        </p:nvSpPr>
        <p:spPr>
          <a:xfrm>
            <a:off x="609601" y="1"/>
            <a:ext cx="11193639" cy="1083732"/>
          </a:xfrm>
        </p:spPr>
        <p:txBody>
          <a:bodyPr>
            <a:normAutofit/>
          </a:bodyPr>
          <a:lstStyle>
            <a:lvl1pPr algn="l">
              <a:defRPr sz="3733" b="0" i="0" cap="all">
                <a:solidFill>
                  <a:schemeClr val="bg1"/>
                </a:solidFill>
                <a:latin typeface="HelveticaNeue LT 75 Bold" panose="02000803050000020004" pitchFamily="2" charset="0"/>
                <a:cs typeface="HelveticaNeue LT 75 Bold" panose="02000803050000020004" pitchFamily="2" charset="0"/>
              </a:defRPr>
            </a:lvl1pPr>
          </a:lstStyle>
          <a:p>
            <a:r>
              <a:rPr lang="fr-CA"/>
              <a:t>Cliquez et modifiez le titre</a:t>
            </a:r>
            <a:endParaRPr lang="fr-FR"/>
          </a:p>
        </p:txBody>
      </p:sp>
      <p:sp>
        <p:nvSpPr>
          <p:cNvPr id="11" name="Espace réservé du contenu 2"/>
          <p:cNvSpPr>
            <a:spLocks noGrp="1"/>
          </p:cNvSpPr>
          <p:nvPr>
            <p:ph idx="1"/>
          </p:nvPr>
        </p:nvSpPr>
        <p:spPr>
          <a:xfrm>
            <a:off x="609601" y="1244601"/>
            <a:ext cx="10972801" cy="4923971"/>
          </a:xfrm>
        </p:spPr>
        <p:txBody>
          <a:bodyPr/>
          <a:lstStyle>
            <a:lvl1pPr marL="457189" indent="-457189">
              <a:buFont typeface="Wingdings" charset="2"/>
              <a:buChar char="§"/>
              <a:defRPr/>
            </a:lvl1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12" name="Espace réservé du numéro de diapositive 5"/>
          <p:cNvSpPr>
            <a:spLocks noGrp="1"/>
          </p:cNvSpPr>
          <p:nvPr>
            <p:ph type="sldNum" sz="quarter" idx="12"/>
          </p:nvPr>
        </p:nvSpPr>
        <p:spPr>
          <a:xfrm>
            <a:off x="486393" y="6519812"/>
            <a:ext cx="2844800" cy="365125"/>
          </a:xfrm>
        </p:spPr>
        <p:txBody>
          <a:bodyPr/>
          <a:lstStyle>
            <a:lvl1pPr algn="l">
              <a:defRPr>
                <a:solidFill>
                  <a:srgbClr val="FFFFFF"/>
                </a:solidFill>
              </a:defRPr>
            </a:lvl1pPr>
          </a:lstStyle>
          <a:p>
            <a:fld id="{52E7B19D-911A-CB41-AF83-35B8FFAA57CE}" type="slidenum">
              <a:rPr lang="fr-FR" smtClean="0"/>
              <a:pPr/>
              <a:t>‹N°›</a:t>
            </a:fld>
            <a:endParaRPr lang="fr-FR"/>
          </a:p>
        </p:txBody>
      </p:sp>
      <p:pic>
        <p:nvPicPr>
          <p:cNvPr id="15" name="Imag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5467" y="5551911"/>
            <a:ext cx="1519060" cy="1247955"/>
          </a:xfrm>
          <a:prstGeom prst="rect">
            <a:avLst/>
          </a:prstGeom>
        </p:spPr>
      </p:pic>
    </p:spTree>
    <p:extLst>
      <p:ext uri="{BB962C8B-B14F-4D97-AF65-F5344CB8AC3E}">
        <p14:creationId xmlns:p14="http://schemas.microsoft.com/office/powerpoint/2010/main" val="315394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andeau bleu">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0" y="2"/>
            <a:ext cx="12192000" cy="1061764"/>
          </a:xfrm>
          <a:gradFill flip="none" rotWithShape="1">
            <a:gsLst>
              <a:gs pos="0">
                <a:srgbClr val="005FA0"/>
              </a:gs>
              <a:gs pos="100000">
                <a:srgbClr val="00396D"/>
              </a:gs>
            </a:gsLst>
            <a:lin ang="0" scaled="0"/>
            <a:tileRect/>
          </a:gradFill>
        </p:spPr>
        <p:txBody>
          <a:bodyPr lIns="457200" rIns="1828800">
            <a:noAutofit/>
          </a:bodyPr>
          <a:lstStyle>
            <a:lvl1pPr algn="l">
              <a:defRPr sz="2933" b="1" i="0" cap="all" baseline="0">
                <a:solidFill>
                  <a:schemeClr val="bg1"/>
                </a:solidFill>
                <a:latin typeface="Helvetica"/>
              </a:defRPr>
            </a:lvl1pPr>
          </a:lstStyle>
          <a:p>
            <a:r>
              <a:rPr lang="fr-CA"/>
              <a:t>Titre niveau 1</a:t>
            </a:r>
            <a:endParaRPr lang="fr-FR"/>
          </a:p>
        </p:txBody>
      </p:sp>
      <p:sp>
        <p:nvSpPr>
          <p:cNvPr id="3" name="Sous-titre 2"/>
          <p:cNvSpPr>
            <a:spLocks noGrp="1"/>
          </p:cNvSpPr>
          <p:nvPr>
            <p:ph type="subTitle" idx="1"/>
          </p:nvPr>
        </p:nvSpPr>
        <p:spPr>
          <a:xfrm>
            <a:off x="9995947" y="1"/>
            <a:ext cx="2196053" cy="1796819"/>
          </a:xfrm>
          <a:blipFill rotWithShape="1">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lgn="ctr">
              <a:buNone/>
              <a:defRPr sz="133">
                <a:solidFill>
                  <a:schemeClr val="tx1">
                    <a:alpha val="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CA"/>
              <a:t>Cliquez pour modifier le style des sous-titres du masque</a:t>
            </a:r>
            <a:endParaRPr lang="fr-FR"/>
          </a:p>
        </p:txBody>
      </p:sp>
      <p:sp>
        <p:nvSpPr>
          <p:cNvPr id="14" name="Espace réservé du texte 4"/>
          <p:cNvSpPr>
            <a:spLocks noGrp="1"/>
          </p:cNvSpPr>
          <p:nvPr>
            <p:ph type="body" sz="quarter" idx="10" hasCustomPrompt="1"/>
          </p:nvPr>
        </p:nvSpPr>
        <p:spPr>
          <a:xfrm>
            <a:off x="1" y="1262848"/>
            <a:ext cx="9043315" cy="814629"/>
          </a:xfrm>
        </p:spPr>
        <p:txBody>
          <a:bodyPr lIns="457200">
            <a:noAutofit/>
          </a:bodyPr>
          <a:lstStyle>
            <a:lvl1pPr marL="0" indent="0">
              <a:buFontTx/>
              <a:buNone/>
              <a:defRPr sz="2667" b="1" i="0" baseline="0">
                <a:solidFill>
                  <a:srgbClr val="0092D2"/>
                </a:solidFill>
                <a:latin typeface="Helvetica"/>
                <a:cs typeface="75 Helvetica Bold"/>
              </a:defRPr>
            </a:lvl1pPr>
            <a:lvl2pPr marL="609585" indent="0">
              <a:buFontTx/>
              <a:buNone/>
              <a:defRPr sz="2667" baseline="0">
                <a:latin typeface="Helvetica 55 Roman"/>
              </a:defRPr>
            </a:lvl2pPr>
            <a:lvl3pPr marL="1219170" indent="0">
              <a:buFontTx/>
              <a:buNone/>
              <a:defRPr sz="2667" baseline="0">
                <a:latin typeface="Helvetica 55 Roman"/>
              </a:defRPr>
            </a:lvl3pPr>
            <a:lvl4pPr marL="1828754" indent="0">
              <a:buFontTx/>
              <a:buNone/>
              <a:defRPr sz="2667" baseline="0">
                <a:latin typeface="Helvetica 55 Roman"/>
              </a:defRPr>
            </a:lvl4pPr>
            <a:lvl5pPr marL="2438339" indent="0">
              <a:buFontTx/>
              <a:buNone/>
              <a:defRPr sz="2667" baseline="0">
                <a:latin typeface="Helvetica 55 Roman"/>
              </a:defRPr>
            </a:lvl5pPr>
          </a:lstStyle>
          <a:p>
            <a:pPr lvl="0"/>
            <a:r>
              <a:rPr lang="fr-CA"/>
              <a:t>Titre niveau 2</a:t>
            </a:r>
          </a:p>
        </p:txBody>
      </p:sp>
      <p:sp>
        <p:nvSpPr>
          <p:cNvPr id="15" name="Espace réservé du texte 4"/>
          <p:cNvSpPr>
            <a:spLocks noGrp="1"/>
          </p:cNvSpPr>
          <p:nvPr>
            <p:ph type="body" sz="quarter" idx="11" hasCustomPrompt="1"/>
          </p:nvPr>
        </p:nvSpPr>
        <p:spPr>
          <a:xfrm>
            <a:off x="0" y="2077479"/>
            <a:ext cx="11725189" cy="4540252"/>
          </a:xfrm>
        </p:spPr>
        <p:txBody>
          <a:bodyPr lIns="457200">
            <a:normAutofit/>
          </a:bodyPr>
          <a:lstStyle>
            <a:lvl1pPr marL="0" indent="0">
              <a:buFontTx/>
              <a:buNone/>
              <a:defRPr sz="2667" baseline="0">
                <a:latin typeface="Helvetica"/>
                <a:cs typeface="75 Helvetica Bold"/>
              </a:defRPr>
            </a:lvl1pPr>
            <a:lvl2pPr marL="609585" indent="0">
              <a:buFontTx/>
              <a:buNone/>
              <a:defRPr sz="2667" baseline="0">
                <a:latin typeface="Helvetica 55 Roman"/>
              </a:defRPr>
            </a:lvl2pPr>
            <a:lvl3pPr marL="1219170" indent="0">
              <a:buFontTx/>
              <a:buNone/>
              <a:defRPr sz="2667" baseline="0">
                <a:latin typeface="Helvetica 55 Roman"/>
              </a:defRPr>
            </a:lvl3pPr>
            <a:lvl4pPr marL="1828754" indent="0">
              <a:buFontTx/>
              <a:buNone/>
              <a:defRPr sz="2667" baseline="0">
                <a:latin typeface="Helvetica 55 Roman"/>
              </a:defRPr>
            </a:lvl4pPr>
            <a:lvl5pPr marL="2438339" indent="0">
              <a:buFontTx/>
              <a:buNone/>
              <a:defRPr sz="2667" baseline="0">
                <a:latin typeface="Helvetica 55 Roman"/>
              </a:defRPr>
            </a:lvl5pPr>
          </a:lstStyle>
          <a:p>
            <a:pPr lvl="0"/>
            <a:r>
              <a:rPr lang="fr-CA"/>
              <a:t>Texte</a:t>
            </a:r>
          </a:p>
        </p:txBody>
      </p:sp>
      <p:sp>
        <p:nvSpPr>
          <p:cNvPr id="12" name="Espace réservé du numéro de diapositive 11">
            <a:extLst>
              <a:ext uri="{FF2B5EF4-FFF2-40B4-BE49-F238E27FC236}">
                <a16:creationId xmlns:a16="http://schemas.microsoft.com/office/drawing/2014/main" id="{1A732155-C2FE-4B0A-A6F1-B0C043B0D418}"/>
              </a:ext>
            </a:extLst>
          </p:cNvPr>
          <p:cNvSpPr>
            <a:spLocks noGrp="1"/>
          </p:cNvSpPr>
          <p:nvPr>
            <p:ph type="sldNum" sz="quarter" idx="14"/>
          </p:nvPr>
        </p:nvSpPr>
        <p:spPr>
          <a:xfrm>
            <a:off x="9043316" y="6356352"/>
            <a:ext cx="2844800" cy="365125"/>
          </a:xfrm>
        </p:spPr>
        <p:txBody>
          <a:bodyPr/>
          <a:lstStyle>
            <a:lvl1pPr>
              <a:defRPr sz="1333"/>
            </a:lvl1pPr>
          </a:lstStyle>
          <a:p>
            <a:fld id="{E4478622-BE77-5640-A04E-3812AB0CA6E1}" type="slidenum">
              <a:rPr lang="fr-FR" smtClean="0"/>
              <a:pPr/>
              <a:t>‹N°›</a:t>
            </a:fld>
            <a:endParaRPr lang="fr-FR"/>
          </a:p>
        </p:txBody>
      </p:sp>
    </p:spTree>
    <p:extLst>
      <p:ext uri="{BB962C8B-B14F-4D97-AF65-F5344CB8AC3E}">
        <p14:creationId xmlns:p14="http://schemas.microsoft.com/office/powerpoint/2010/main" val="327197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27C73-ED82-7F69-1427-461885A6C26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B96C71AC-B613-5E61-ADB3-65D8CF682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D146-0B3D-F097-AF46-BC4ADAF544D0}"/>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523D11BC-AF69-E024-E251-F0A3B6DAC8B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9BDD523-72BB-387E-0B04-6FD281969B27}"/>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32869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F05DA-556C-7D7F-0AE3-F577CDE300A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9B55176-D4F0-3E8A-0404-BDCF392BEA4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11480BA2-8CF5-CE5B-8DF4-C66260C9742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85BA5A2-B890-1039-248C-36147D00BB39}"/>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6" name="Espace réservé du pied de page 5">
            <a:extLst>
              <a:ext uri="{FF2B5EF4-FFF2-40B4-BE49-F238E27FC236}">
                <a16:creationId xmlns:a16="http://schemas.microsoft.com/office/drawing/2014/main" id="{E138539B-BEFD-BD34-81B1-763332F7CF9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BD7CC60-B8DF-DED5-AAFC-7C2BD850994B}"/>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2091830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0FCD8-BBF6-4867-D919-451A85D3146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314003D-3607-8F07-4838-F298E00D8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EF3BE3C-E6B5-2295-5420-3FA660222CB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8F2EF741-EF4F-6373-4239-0D2895C51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AF4F915-D2D9-8423-4470-261BDA9AF1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157AA5DE-CB03-89AF-AE56-8FF9CBCC2193}"/>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8" name="Espace réservé du pied de page 7">
            <a:extLst>
              <a:ext uri="{FF2B5EF4-FFF2-40B4-BE49-F238E27FC236}">
                <a16:creationId xmlns:a16="http://schemas.microsoft.com/office/drawing/2014/main" id="{3FDD63ED-8629-8DAF-68F9-AE56C40E44FD}"/>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3BB40CBA-7D53-ECB7-EF47-264A5EDBF203}"/>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329845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5160A-78AE-E906-7F41-22C0D7D3BA5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CA6CB48C-0697-63AC-F911-C374A8EAE7C9}"/>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4" name="Espace réservé du pied de page 3">
            <a:extLst>
              <a:ext uri="{FF2B5EF4-FFF2-40B4-BE49-F238E27FC236}">
                <a16:creationId xmlns:a16="http://schemas.microsoft.com/office/drawing/2014/main" id="{C64C4E12-A074-CE9D-B7D0-E587843EB255}"/>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9D74A99-4F61-EB2D-604E-11023FF06B50}"/>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381661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24056B-A7A1-9995-1A1E-65060CD6F042}"/>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3" name="Espace réservé du pied de page 2">
            <a:extLst>
              <a:ext uri="{FF2B5EF4-FFF2-40B4-BE49-F238E27FC236}">
                <a16:creationId xmlns:a16="http://schemas.microsoft.com/office/drawing/2014/main" id="{D7CBF05C-548C-F3DD-A116-199E73E5457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53CE6504-EE5B-AC12-FABE-4E2D61DE00C3}"/>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376790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C564C-8A97-E806-C265-6F4FB768A9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600FA4D5-7BCC-30C2-7B5B-FAD556A99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75B40D0E-6441-D6CC-1D17-36A904251D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FB1EE3E-BCE1-F005-6F24-5CD506AEA904}"/>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6" name="Espace réservé du pied de page 5">
            <a:extLst>
              <a:ext uri="{FF2B5EF4-FFF2-40B4-BE49-F238E27FC236}">
                <a16:creationId xmlns:a16="http://schemas.microsoft.com/office/drawing/2014/main" id="{F6BCCF98-D540-A7C3-837C-00E11ACF671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F61339C-1EA4-FF9D-9289-5E73AD4C37EA}"/>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1766555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3925E-CEC2-9700-66B9-BDBA3D5CA7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51AAF0FB-4E66-C7C0-249D-9423E9164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66A415C-9505-8AB2-07CA-A2682DECB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82E41D-E8B0-2192-7B7F-73A8BF4316AF}"/>
              </a:ext>
            </a:extLst>
          </p:cNvPr>
          <p:cNvSpPr>
            <a:spLocks noGrp="1"/>
          </p:cNvSpPr>
          <p:nvPr>
            <p:ph type="dt" sz="half" idx="10"/>
          </p:nvPr>
        </p:nvSpPr>
        <p:spPr/>
        <p:txBody>
          <a:bodyPr/>
          <a:lstStyle/>
          <a:p>
            <a:fld id="{6269BE0D-4036-4A5D-87F2-51E065286CA5}" type="datetimeFigureOut">
              <a:rPr lang="fr-CA" smtClean="0"/>
              <a:t>2025-11-18</a:t>
            </a:fld>
            <a:endParaRPr lang="fr-CA"/>
          </a:p>
        </p:txBody>
      </p:sp>
      <p:sp>
        <p:nvSpPr>
          <p:cNvPr id="6" name="Espace réservé du pied de page 5">
            <a:extLst>
              <a:ext uri="{FF2B5EF4-FFF2-40B4-BE49-F238E27FC236}">
                <a16:creationId xmlns:a16="http://schemas.microsoft.com/office/drawing/2014/main" id="{F018C572-98D0-5984-9F9C-87426D8A55AC}"/>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F7C9267-3404-4C99-43C2-7041D8E843BE}"/>
              </a:ext>
            </a:extLst>
          </p:cNvPr>
          <p:cNvSpPr>
            <a:spLocks noGrp="1"/>
          </p:cNvSpPr>
          <p:nvPr>
            <p:ph type="sldNum" sz="quarter" idx="12"/>
          </p:nvPr>
        </p:nvSpPr>
        <p:spPr/>
        <p:txBody>
          <a:bodyPr/>
          <a:lstStyle/>
          <a:p>
            <a:fld id="{43E3878D-6CA9-4468-A4A1-81B2FE515004}" type="slidenum">
              <a:rPr lang="fr-CA" smtClean="0"/>
              <a:t>‹N°›</a:t>
            </a:fld>
            <a:endParaRPr lang="fr-CA"/>
          </a:p>
        </p:txBody>
      </p:sp>
    </p:spTree>
    <p:extLst>
      <p:ext uri="{BB962C8B-B14F-4D97-AF65-F5344CB8AC3E}">
        <p14:creationId xmlns:p14="http://schemas.microsoft.com/office/powerpoint/2010/main" val="8511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9B96A66-3C72-7BB7-362A-9AAA3B485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82A9081-57CA-ACE0-1F4A-D5B6F7E313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0175864-E552-71AA-2574-358E9B3C3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9BE0D-4036-4A5D-87F2-51E065286CA5}" type="datetimeFigureOut">
              <a:rPr lang="fr-CA" smtClean="0"/>
              <a:t>2025-11-18</a:t>
            </a:fld>
            <a:endParaRPr lang="fr-CA"/>
          </a:p>
        </p:txBody>
      </p:sp>
      <p:sp>
        <p:nvSpPr>
          <p:cNvPr id="5" name="Espace réservé du pied de page 4">
            <a:extLst>
              <a:ext uri="{FF2B5EF4-FFF2-40B4-BE49-F238E27FC236}">
                <a16:creationId xmlns:a16="http://schemas.microsoft.com/office/drawing/2014/main" id="{725519AF-8C38-94E0-7D52-984662DAC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0377C94F-9DF6-CA4E-E99E-64C24E118D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E3878D-6CA9-4468-A4A1-81B2FE515004}" type="slidenum">
              <a:rPr lang="fr-CA" smtClean="0"/>
              <a:t>‹N°›</a:t>
            </a:fld>
            <a:endParaRPr lang="fr-CA"/>
          </a:p>
        </p:txBody>
      </p:sp>
    </p:spTree>
    <p:extLst>
      <p:ext uri="{BB962C8B-B14F-4D97-AF65-F5344CB8AC3E}">
        <p14:creationId xmlns:p14="http://schemas.microsoft.com/office/powerpoint/2010/main" val="2661163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4D586-C610-458B-948B-15ED068CF0DE}" type="datetime1">
              <a:rPr lang="fr-FR" smtClean="0"/>
              <a:t>18/11/2025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3C79A8-8AF7-9842-8791-BFE8A475F670}" type="slidenum">
              <a:rPr lang="fr-FR" smtClean="0"/>
              <a:t>‹N°›</a:t>
            </a:fld>
            <a:endParaRPr lang="fr-FR"/>
          </a:p>
        </p:txBody>
      </p:sp>
    </p:spTree>
    <p:extLst>
      <p:ext uri="{BB962C8B-B14F-4D97-AF65-F5344CB8AC3E}">
        <p14:creationId xmlns:p14="http://schemas.microsoft.com/office/powerpoint/2010/main" val="5322167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xml"/><Relationship Id="rId5" Type="http://schemas.openxmlformats.org/officeDocument/2006/relationships/tags" Target="../tags/tag5.xml"/><Relationship Id="rId10" Type="http://schemas.openxmlformats.org/officeDocument/2006/relationships/slideLayout" Target="../slideLayouts/slideLayout1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1.png"/><Relationship Id="rId5" Type="http://schemas.openxmlformats.org/officeDocument/2006/relationships/notesSlide" Target="../notesSlides/notesSlide8.xml"/><Relationship Id="rId4"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33.jpeg"/><Relationship Id="rId5" Type="http://schemas.openxmlformats.org/officeDocument/2006/relationships/tags" Target="../tags/tag57.xml"/><Relationship Id="rId10" Type="http://schemas.openxmlformats.org/officeDocument/2006/relationships/image" Target="../media/image32.png"/><Relationship Id="rId4" Type="http://schemas.openxmlformats.org/officeDocument/2006/relationships/tags" Target="../tags/tag56.xml"/><Relationship Id="rId9"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34.png"/><Relationship Id="rId4" Type="http://schemas.openxmlformats.org/officeDocument/2006/relationships/tags" Target="../tags/tag63.xml"/><Relationship Id="rId9"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36.png"/><Relationship Id="rId5" Type="http://schemas.openxmlformats.org/officeDocument/2006/relationships/tags" Target="../tags/tag71.xml"/><Relationship Id="rId10" Type="http://schemas.openxmlformats.org/officeDocument/2006/relationships/image" Target="../media/image35.png"/><Relationship Id="rId4" Type="http://schemas.openxmlformats.org/officeDocument/2006/relationships/tags" Target="../tags/tag70.xml"/><Relationship Id="rId9"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76.xml"/><Relationship Id="rId7" Type="http://schemas.openxmlformats.org/officeDocument/2006/relationships/notesSlide" Target="../notesSlides/notesSlide1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12.xml"/><Relationship Id="rId5" Type="http://schemas.openxmlformats.org/officeDocument/2006/relationships/tags" Target="../tags/tag78.xml"/><Relationship Id="rId4" Type="http://schemas.openxmlformats.org/officeDocument/2006/relationships/tags" Target="../tags/tag7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3.xml"/><Relationship Id="rId7" Type="http://schemas.openxmlformats.org/officeDocument/2006/relationships/slideLayout" Target="../slideLayouts/slideLayout1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slideLayout" Target="../slideLayouts/slideLayout1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10" Type="http://schemas.openxmlformats.org/officeDocument/2006/relationships/image" Target="../media/image40.png"/><Relationship Id="rId4" Type="http://schemas.openxmlformats.org/officeDocument/2006/relationships/tags" Target="../tags/tag90.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41.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tags" Target="../tags/tag96.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9.xml"/><Relationship Id="rId7" Type="http://schemas.openxmlformats.org/officeDocument/2006/relationships/slideLayout" Target="../slideLayouts/slideLayout1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10" Type="http://schemas.openxmlformats.org/officeDocument/2006/relationships/image" Target="../media/image43.jpeg"/><Relationship Id="rId4" Type="http://schemas.openxmlformats.org/officeDocument/2006/relationships/tags" Target="../tags/tag100.xml"/><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5.xml"/><Relationship Id="rId7" Type="http://schemas.openxmlformats.org/officeDocument/2006/relationships/notesSlide" Target="../notesSlides/notesSlide17.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12.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1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48.jpeg"/><Relationship Id="rId5" Type="http://schemas.openxmlformats.org/officeDocument/2006/relationships/tags" Target="../tags/tag112.xml"/><Relationship Id="rId10" Type="http://schemas.openxmlformats.org/officeDocument/2006/relationships/image" Target="../media/image47.jpeg"/><Relationship Id="rId4" Type="http://schemas.openxmlformats.org/officeDocument/2006/relationships/tags" Target="../tags/tag111.xml"/><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16.xml"/><Relationship Id="rId7" Type="http://schemas.openxmlformats.org/officeDocument/2006/relationships/slideLayout" Target="../slideLayouts/slideLayout1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10" Type="http://schemas.openxmlformats.org/officeDocument/2006/relationships/image" Target="../media/image50.png"/><Relationship Id="rId4" Type="http://schemas.openxmlformats.org/officeDocument/2006/relationships/tags" Target="../tags/tag117.xml"/><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2.xml"/><Relationship Id="rId7" Type="http://schemas.openxmlformats.org/officeDocument/2006/relationships/slideLayout" Target="../slideLayouts/slideLayout1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image" Target="../media/image53.jpeg"/><Relationship Id="rId5" Type="http://schemas.openxmlformats.org/officeDocument/2006/relationships/tags" Target="../tags/tag124.xml"/><Relationship Id="rId10" Type="http://schemas.openxmlformats.org/officeDocument/2006/relationships/image" Target="../media/image52.jpeg"/><Relationship Id="rId4" Type="http://schemas.openxmlformats.org/officeDocument/2006/relationships/tags" Target="../tags/tag123.xm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image" Target="../media/image56.png"/><Relationship Id="rId5" Type="http://schemas.openxmlformats.org/officeDocument/2006/relationships/tags" Target="../tags/tag132.xml"/><Relationship Id="rId10" Type="http://schemas.openxmlformats.org/officeDocument/2006/relationships/image" Target="../media/image55.png"/><Relationship Id="rId4" Type="http://schemas.openxmlformats.org/officeDocument/2006/relationships/tags" Target="../tags/tag131.xml"/><Relationship Id="rId9"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26.xml"/><Relationship Id="rId5" Type="http://schemas.openxmlformats.org/officeDocument/2006/relationships/tags" Target="../tags/tag139.xml"/><Relationship Id="rId4" Type="http://schemas.openxmlformats.org/officeDocument/2006/relationships/tags" Target="../tags/tag138.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image" Target="../media/image59.jpeg"/><Relationship Id="rId5" Type="http://schemas.openxmlformats.org/officeDocument/2006/relationships/tags" Target="../tags/tag144.xml"/><Relationship Id="rId10" Type="http://schemas.openxmlformats.org/officeDocument/2006/relationships/image" Target="../media/image58.png"/><Relationship Id="rId4" Type="http://schemas.openxmlformats.org/officeDocument/2006/relationships/tags" Target="../tags/tag143.xml"/><Relationship Id="rId9"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52.xml"/><Relationship Id="rId7" Type="http://schemas.openxmlformats.org/officeDocument/2006/relationships/slideLayout" Target="../slideLayouts/slideLayout1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5.xml"/><Relationship Id="rId7" Type="http://schemas.openxmlformats.org/officeDocument/2006/relationships/image" Target="../media/image2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2.xml"/><Relationship Id="rId5" Type="http://schemas.openxmlformats.org/officeDocument/2006/relationships/slideLayout" Target="../slideLayouts/slideLayout25.xml"/><Relationship Id="rId4" Type="http://schemas.openxmlformats.org/officeDocument/2006/relationships/tags" Target="../tags/tag16.xml"/><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58.xml"/><Relationship Id="rId7" Type="http://schemas.openxmlformats.org/officeDocument/2006/relationships/slideLayout" Target="../slideLayouts/slideLayout1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tags" Target="../tags/tag165.xml"/></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168.xml"/><Relationship Id="rId7" Type="http://schemas.openxmlformats.org/officeDocument/2006/relationships/notesSlide" Target="../notesSlides/notesSlide27.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slideLayout" Target="../slideLayouts/slideLayout12.xml"/><Relationship Id="rId5" Type="http://schemas.openxmlformats.org/officeDocument/2006/relationships/tags" Target="../tags/tag170.xml"/><Relationship Id="rId4" Type="http://schemas.openxmlformats.org/officeDocument/2006/relationships/tags" Target="../tags/tag169.xml"/></Relationships>
</file>

<file path=ppt/slides/_rels/slide4.xml.rels><?xml version="1.0" encoding="UTF-8" standalone="yes"?>
<Relationships xmlns="http://schemas.openxmlformats.org/package/2006/relationships"><Relationship Id="rId8" Type="http://schemas.openxmlformats.org/officeDocument/2006/relationships/hyperlink" Target="https://bpasf.com/" TargetMode="External"/><Relationship Id="rId3" Type="http://schemas.openxmlformats.org/officeDocument/2006/relationships/tags" Target="../tags/tag19.xml"/><Relationship Id="rId7" Type="http://schemas.openxmlformats.org/officeDocument/2006/relationships/notesSlide" Target="../notesSlides/notesSlide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2.xml"/><Relationship Id="rId5" Type="http://schemas.openxmlformats.org/officeDocument/2006/relationships/tags" Target="../tags/tag21.xml"/><Relationship Id="rId4" Type="http://schemas.openxmlformats.org/officeDocument/2006/relationships/tags" Target="../tags/tag20.xml"/></Relationships>
</file>

<file path=ppt/slides/_rels/slide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notesSlide" Target="../notesSlides/notesSlide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12.xml"/><Relationship Id="rId5" Type="http://schemas.openxmlformats.org/officeDocument/2006/relationships/tags" Target="../tags/tag26.xml"/><Relationship Id="rId4" Type="http://schemas.openxmlformats.org/officeDocument/2006/relationships/tags" Target="../tags/tag25.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9.xml"/><Relationship Id="rId7" Type="http://schemas.openxmlformats.org/officeDocument/2006/relationships/notesSlide" Target="../notesSlides/notesSlide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2.xml"/><Relationship Id="rId5" Type="http://schemas.openxmlformats.org/officeDocument/2006/relationships/tags" Target="../tags/tag31.xml"/><Relationship Id="rId4" Type="http://schemas.openxmlformats.org/officeDocument/2006/relationships/tags" Target="../tags/tag3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7.png"/><Relationship Id="rId4" Type="http://schemas.openxmlformats.org/officeDocument/2006/relationships/tags" Target="../tags/tag35.xml"/><Relationship Id="rId9"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41.xml"/><Relationship Id="rId7" Type="http://schemas.openxmlformats.org/officeDocument/2006/relationships/notesSlide" Target="../notesSlides/notesSlide7.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12.xml"/><Relationship Id="rId5" Type="http://schemas.openxmlformats.org/officeDocument/2006/relationships/tags" Target="../tags/tag43.xml"/><Relationship Id="rId4" Type="http://schemas.openxmlformats.org/officeDocument/2006/relationships/tags" Target="../tags/tag42.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46.xml"/><Relationship Id="rId7" Type="http://schemas.openxmlformats.org/officeDocument/2006/relationships/slideLayout" Target="../slideLayouts/slideLayout1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lein air, ciel, voiture, arbre&#10;&#10;Le contenu généré par l’IA peut être incorrect.">
            <a:extLst>
              <a:ext uri="{FF2B5EF4-FFF2-40B4-BE49-F238E27FC236}">
                <a16:creationId xmlns:a16="http://schemas.microsoft.com/office/drawing/2014/main" id="{F858D7E7-8725-3520-009D-0B1F8DE21795}"/>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a:ext>
            </a:extLst>
          </a:blip>
          <a:srcRect/>
          <a:stretch>
            <a:fillRect/>
          </a:stretch>
        </p:blipFill>
        <p:spPr>
          <a:xfrm>
            <a:off x="-10371" y="1246225"/>
            <a:ext cx="12217878" cy="5648913"/>
          </a:xfrm>
          <a:prstGeom prst="rect">
            <a:avLst/>
          </a:prstGeom>
        </p:spPr>
      </p:pic>
      <p:sp>
        <p:nvSpPr>
          <p:cNvPr id="4" name="Rectangle 3">
            <a:extLst>
              <a:ext uri="{FF2B5EF4-FFF2-40B4-BE49-F238E27FC236}">
                <a16:creationId xmlns:a16="http://schemas.microsoft.com/office/drawing/2014/main" id="{06FFE87C-340B-4E8E-9D54-BB5B30D4119B}"/>
              </a:ext>
            </a:extLst>
          </p:cNvPr>
          <p:cNvSpPr/>
          <p:nvPr>
            <p:custDataLst>
              <p:tags r:id="rId2"/>
            </p:custDataLst>
          </p:nvPr>
        </p:nvSpPr>
        <p:spPr>
          <a:xfrm>
            <a:off x="-10371" y="5412136"/>
            <a:ext cx="12192000" cy="148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ZoneTexte 4">
            <a:extLst>
              <a:ext uri="{FF2B5EF4-FFF2-40B4-BE49-F238E27FC236}">
                <a16:creationId xmlns:a16="http://schemas.microsoft.com/office/drawing/2014/main" id="{A244E94E-0ED0-F308-D655-F5921E0DB7D0}"/>
              </a:ext>
            </a:extLst>
          </p:cNvPr>
          <p:cNvSpPr txBox="1"/>
          <p:nvPr>
            <p:custDataLst>
              <p:tags r:id="rId3"/>
            </p:custDataLst>
          </p:nvPr>
        </p:nvSpPr>
        <p:spPr>
          <a:xfrm>
            <a:off x="205674" y="5600819"/>
            <a:ext cx="8989127" cy="1046440"/>
          </a:xfrm>
          <a:prstGeom prst="rect">
            <a:avLst/>
          </a:prstGeom>
          <a:noFill/>
          <a:effectLst>
            <a:outerShdw blurRad="63500" dist="35713" sx="87000" sy="87000" algn="ctr" rotWithShape="0">
              <a:prstClr val="black">
                <a:alpha val="64215"/>
              </a:prstClr>
            </a:outerShdw>
          </a:effectLst>
        </p:spPr>
        <p:txBody>
          <a:bodyPr wrap="square" lIns="91440" tIns="45720" rIns="91440" bIns="45720" rtlCol="0" anchor="t">
            <a:spAutoFit/>
          </a:bodyPr>
          <a:lstStyle/>
          <a:p>
            <a:r>
              <a:rPr lang="fr-CA" b="1" dirty="0">
                <a:latin typeface="Arial"/>
                <a:cs typeface="Arial"/>
              </a:rPr>
              <a:t>Alexandre Baker, M.ATDR</a:t>
            </a:r>
          </a:p>
          <a:p>
            <a:r>
              <a:rPr lang="fr-CA" sz="1600" b="1" dirty="0">
                <a:latin typeface="Arial"/>
                <a:cs typeface="Arial"/>
              </a:rPr>
              <a:t>Conseiller en environnement</a:t>
            </a:r>
          </a:p>
          <a:p>
            <a:r>
              <a:rPr lang="fr-CA" sz="1400" dirty="0">
                <a:latin typeface="Arial"/>
                <a:cs typeface="Arial"/>
              </a:rPr>
              <a:t>Division de la biodiversité et des changements climatiques</a:t>
            </a:r>
          </a:p>
          <a:p>
            <a:pPr>
              <a:spcAft>
                <a:spcPts val="600"/>
              </a:spcAft>
            </a:pPr>
            <a:r>
              <a:rPr lang="fr-CA" sz="1400" dirty="0">
                <a:latin typeface="Arial"/>
                <a:cs typeface="Arial"/>
              </a:rPr>
              <a:t>Service de la planification de l’aménagement et de l’environnement</a:t>
            </a:r>
          </a:p>
        </p:txBody>
      </p:sp>
      <p:sp>
        <p:nvSpPr>
          <p:cNvPr id="21" name="ZoneTexte 5">
            <a:extLst>
              <a:ext uri="{FF2B5EF4-FFF2-40B4-BE49-F238E27FC236}">
                <a16:creationId xmlns:a16="http://schemas.microsoft.com/office/drawing/2014/main" id="{812BADD2-57E7-472A-B73D-7638852659C6}"/>
              </a:ext>
            </a:extLst>
          </p:cNvPr>
          <p:cNvSpPr txBox="1"/>
          <p:nvPr>
            <p:custDataLst>
              <p:tags r:id="rId4"/>
            </p:custDataLst>
          </p:nvPr>
        </p:nvSpPr>
        <p:spPr>
          <a:xfrm>
            <a:off x="4353618" y="3686653"/>
            <a:ext cx="7782589" cy="1077218"/>
          </a:xfrm>
          <a:prstGeom prst="rect">
            <a:avLst/>
          </a:prstGeom>
          <a:noFill/>
          <a:effectLst>
            <a:outerShdw blurRad="50800" dist="38100" dir="2700000" algn="tl" rotWithShape="0">
              <a:prstClr val="black">
                <a:alpha val="24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Arial"/>
                <a:cs typeface="Arial"/>
              </a:rPr>
              <a:t>31</a:t>
            </a:r>
            <a:r>
              <a:rPr lang="fr-FR" sz="2400" b="1" baseline="30000" dirty="0">
                <a:solidFill>
                  <a:schemeClr val="bg1"/>
                </a:solidFill>
                <a:latin typeface="Arial"/>
                <a:cs typeface="Arial"/>
              </a:rPr>
              <a:t>e</a:t>
            </a:r>
            <a:r>
              <a:rPr lang="fr-FR" sz="2400" b="1" dirty="0">
                <a:solidFill>
                  <a:schemeClr val="bg1"/>
                </a:solidFill>
                <a:latin typeface="Arial"/>
                <a:cs typeface="Arial"/>
              </a:rPr>
              <a:t> congrès INFRA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chemeClr val="bg1"/>
                </a:solidFill>
                <a:effectLst/>
                <a:uLnTx/>
                <a:uFillTx/>
                <a:latin typeface="Arial"/>
                <a:cs typeface="Arial"/>
              </a:rPr>
              <a:t>Réinventer la gestion municipale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chemeClr val="bg1"/>
                </a:solidFill>
                <a:effectLst/>
                <a:uLnTx/>
                <a:uFillTx/>
                <a:latin typeface="Arial"/>
                <a:cs typeface="Arial"/>
              </a:rPr>
              <a:t> pour une approche intégrée et collaborative</a:t>
            </a:r>
          </a:p>
        </p:txBody>
      </p:sp>
      <p:pic>
        <p:nvPicPr>
          <p:cNvPr id="6" name="Image 6">
            <a:extLst>
              <a:ext uri="{FF2B5EF4-FFF2-40B4-BE49-F238E27FC236}">
                <a16:creationId xmlns:a16="http://schemas.microsoft.com/office/drawing/2014/main" id="{FBFAF6CF-34AC-4748-9981-BFEBEB515D0B}"/>
              </a:ext>
            </a:extLst>
          </p:cNvPr>
          <p:cNvPicPr>
            <a:picLocks noChangeAspect="1"/>
          </p:cNvPicPr>
          <p:nvPr>
            <p:custDataLst>
              <p:tags r:id="rId5"/>
            </p:custDataLst>
          </p:nvPr>
        </p:nvPicPr>
        <p:blipFill>
          <a:blip r:embed="rId13" cstate="screen">
            <a:extLst>
              <a:ext uri="{28A0092B-C50C-407E-A947-70E740481C1C}">
                <a14:useLocalDpi xmlns:a14="http://schemas.microsoft.com/office/drawing/2010/main"/>
              </a:ext>
            </a:extLst>
          </a:blip>
          <a:srcRect/>
          <a:stretch/>
        </p:blipFill>
        <p:spPr>
          <a:xfrm>
            <a:off x="6129023" y="5659307"/>
            <a:ext cx="2704076" cy="881450"/>
          </a:xfrm>
          <a:prstGeom prst="rect">
            <a:avLst/>
          </a:prstGeom>
        </p:spPr>
      </p:pic>
      <p:sp>
        <p:nvSpPr>
          <p:cNvPr id="3" name="ZoneTexte 2">
            <a:extLst>
              <a:ext uri="{FF2B5EF4-FFF2-40B4-BE49-F238E27FC236}">
                <a16:creationId xmlns:a16="http://schemas.microsoft.com/office/drawing/2014/main" id="{80C97D22-2F90-43C1-BE42-17415BF3B50D}"/>
              </a:ext>
            </a:extLst>
          </p:cNvPr>
          <p:cNvSpPr txBox="1"/>
          <p:nvPr>
            <p:custDataLst>
              <p:tags r:id="rId6"/>
            </p:custDataLst>
          </p:nvPr>
        </p:nvSpPr>
        <p:spPr>
          <a:xfrm>
            <a:off x="6876916" y="4723145"/>
            <a:ext cx="5259291" cy="512012"/>
          </a:xfrm>
          <a:prstGeom prst="rect">
            <a:avLst/>
          </a:prstGeom>
          <a:effectLst>
            <a:outerShdw blurRad="50800" dist="38100" dir="2700000" algn="tl" rotWithShape="0">
              <a:prstClr val="black">
                <a:alpha val="24000"/>
              </a:prstClr>
            </a:outerShdw>
          </a:effectLst>
        </p:spPr>
        <p:txBody>
          <a:bodyPr vert="horz" wrap="square"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2200">
                <a:solidFill>
                  <a:schemeClr val="bg1"/>
                </a:solidFill>
                <a:latin typeface="Arial"/>
                <a:cs typeface="Arial"/>
              </a:rPr>
              <a:t>Lundi 24 novembre</a:t>
            </a:r>
            <a:r>
              <a:rPr kumimoji="0" lang="fr-CA" sz="2200" b="0" i="0" u="none" strike="noStrike" kern="1200" cap="none" spc="0" normalizeH="0" baseline="0" noProof="0">
                <a:ln>
                  <a:noFill/>
                </a:ln>
                <a:solidFill>
                  <a:schemeClr val="bg1"/>
                </a:solidFill>
                <a:effectLst/>
                <a:uLnTx/>
                <a:uFillTx/>
                <a:latin typeface="Arial"/>
                <a:ea typeface="+mn-ea"/>
                <a:cs typeface="Arial"/>
              </a:rPr>
              <a:t> 2025</a:t>
            </a:r>
            <a:endParaRPr kumimoji="0" lang="fr-FR" sz="2200" b="0" i="0" u="none" strike="noStrike" kern="1200" cap="none" spc="0" normalizeH="0" baseline="0" noProof="0">
              <a:ln>
                <a:noFill/>
              </a:ln>
              <a:solidFill>
                <a:schemeClr val="bg1"/>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C1837CD8-2692-2992-3999-0244D9970AA6}"/>
              </a:ext>
            </a:extLst>
          </p:cNvPr>
          <p:cNvSpPr/>
          <p:nvPr>
            <p:custDataLst>
              <p:tags r:id="rId7"/>
            </p:custDataLst>
          </p:nvPr>
        </p:nvSpPr>
        <p:spPr>
          <a:xfrm>
            <a:off x="0" y="-17850"/>
            <a:ext cx="12211292" cy="1264075"/>
          </a:xfrm>
          <a:prstGeom prst="rect">
            <a:avLst/>
          </a:prstGeom>
          <a:solidFill>
            <a:srgbClr val="014A97">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9" name="ZoneTexte 3">
            <a:extLst>
              <a:ext uri="{FF2B5EF4-FFF2-40B4-BE49-F238E27FC236}">
                <a16:creationId xmlns:a16="http://schemas.microsoft.com/office/drawing/2014/main" id="{3F709C21-84FA-4264-9171-1D4E4F736315}"/>
              </a:ext>
            </a:extLst>
          </p:cNvPr>
          <p:cNvSpPr txBox="1"/>
          <p:nvPr>
            <p:custDataLst>
              <p:tags r:id="rId8"/>
            </p:custDataLst>
          </p:nvPr>
        </p:nvSpPr>
        <p:spPr>
          <a:xfrm>
            <a:off x="403835" y="34256"/>
            <a:ext cx="10724239"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3600" b="1" dirty="0">
                <a:solidFill>
                  <a:schemeClr val="bg1"/>
                </a:solidFill>
                <a:latin typeface="Arial" panose="020B0604020202020204" pitchFamily="34" charset="0"/>
                <a:cs typeface="Arial" panose="020B0604020202020204" pitchFamily="34" charset="0"/>
              </a:rPr>
              <a:t>Stationnement écologique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3600" b="1" dirty="0">
                <a:solidFill>
                  <a:schemeClr val="bg1"/>
                </a:solidFill>
                <a:latin typeface="Arial" panose="020B0604020202020204" pitchFamily="34" charset="0"/>
                <a:cs typeface="Arial" panose="020B0604020202020204" pitchFamily="34" charset="0"/>
              </a:rPr>
              <a:t>de la base de plein air de Sainte-Foy à Québec</a:t>
            </a:r>
            <a:endParaRPr kumimoji="0" lang="fr-FR" sz="3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9" name="Image 8">
            <a:extLst>
              <a:ext uri="{FF2B5EF4-FFF2-40B4-BE49-F238E27FC236}">
                <a16:creationId xmlns:a16="http://schemas.microsoft.com/office/drawing/2014/main" id="{44BA7DE4-C484-C479-2EF5-2F4E62936590}"/>
              </a:ext>
            </a:extLst>
          </p:cNvPr>
          <p:cNvPicPr>
            <a:picLocks noChangeAspect="1"/>
          </p:cNvPicPr>
          <p:nvPr>
            <p:custDataLst>
              <p:tags r:id="rId9"/>
            </p:custDataLst>
          </p:nvPr>
        </p:nvPicPr>
        <p:blipFill>
          <a:blip r:embed="rId14"/>
          <a:stretch>
            <a:fillRect/>
          </a:stretch>
        </p:blipFill>
        <p:spPr>
          <a:xfrm>
            <a:off x="9235556" y="5631448"/>
            <a:ext cx="2467319" cy="1000265"/>
          </a:xfrm>
          <a:prstGeom prst="rect">
            <a:avLst/>
          </a:prstGeom>
        </p:spPr>
      </p:pic>
    </p:spTree>
    <p:extLst>
      <p:ext uri="{BB962C8B-B14F-4D97-AF65-F5344CB8AC3E}">
        <p14:creationId xmlns:p14="http://schemas.microsoft.com/office/powerpoint/2010/main" val="145914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7908A-AA37-8ECC-AADB-E7A4358638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37DE84A-4A86-6CA9-8E8B-9DCE7D624A28}"/>
              </a:ext>
            </a:extLst>
          </p:cNvPr>
          <p:cNvSpPr>
            <a:spLocks noGrp="1"/>
          </p:cNvSpPr>
          <p:nvPr>
            <p:ph type="title"/>
            <p:custDataLst>
              <p:tags r:id="rId1"/>
            </p:custDataLst>
          </p:nvPr>
        </p:nvSpPr>
        <p:spPr>
          <a:xfrm>
            <a:off x="751110" y="4563752"/>
            <a:ext cx="10515600" cy="1174018"/>
          </a:xfrm>
        </p:spPr>
        <p:txBody>
          <a:bodyPr vert="horz" lIns="91440" tIns="45720" rIns="91440" bIns="45720" rtlCol="0" anchor="ctr">
            <a:normAutofit/>
          </a:bodyPr>
          <a:lstStyle/>
          <a:p>
            <a:r>
              <a:rPr lang="en-US" sz="3700" dirty="0"/>
              <a:t>PARTIE 2 – LE CONCEPT D’AMÉNAGEMENT</a:t>
            </a:r>
          </a:p>
        </p:txBody>
      </p:sp>
      <p:pic>
        <p:nvPicPr>
          <p:cNvPr id="5" name="Image 4">
            <a:extLst>
              <a:ext uri="{FF2B5EF4-FFF2-40B4-BE49-F238E27FC236}">
                <a16:creationId xmlns:a16="http://schemas.microsoft.com/office/drawing/2014/main" id="{D91ADF47-38ED-AC27-FD3A-6A2B69F4A45F}"/>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a:ext>
            </a:extLst>
          </a:blip>
          <a:srcRect/>
          <a:stretch>
            <a:fillRect/>
          </a:stretch>
        </p:blipFill>
        <p:spPr>
          <a:xfrm>
            <a:off x="538034" y="462012"/>
            <a:ext cx="11115932" cy="2786514"/>
          </a:xfrm>
          <a:prstGeom prst="rect">
            <a:avLst/>
          </a:prstGeom>
          <a:noFill/>
        </p:spPr>
      </p:pic>
      <p:sp>
        <p:nvSpPr>
          <p:cNvPr id="6" name="ZoneTexte 5">
            <a:extLst>
              <a:ext uri="{FF2B5EF4-FFF2-40B4-BE49-F238E27FC236}">
                <a16:creationId xmlns:a16="http://schemas.microsoft.com/office/drawing/2014/main" id="{D1C475C0-DB2C-2A1A-9F80-9A5713AD628E}"/>
              </a:ext>
            </a:extLst>
          </p:cNvPr>
          <p:cNvSpPr txBox="1"/>
          <p:nvPr>
            <p:custDataLst>
              <p:tags r:id="rId3"/>
            </p:custDataLst>
          </p:nvPr>
        </p:nvSpPr>
        <p:spPr>
          <a:xfrm>
            <a:off x="7114032" y="3429000"/>
            <a:ext cx="4749105" cy="276999"/>
          </a:xfrm>
          <a:prstGeom prst="rect">
            <a:avLst/>
          </a:prstGeom>
          <a:noFill/>
        </p:spPr>
        <p:txBody>
          <a:bodyPr wrap="square" rtlCol="0">
            <a:spAutoFit/>
          </a:bodyPr>
          <a:lstStyle/>
          <a:p>
            <a:r>
              <a:rPr lang="fr-CA" sz="1200" dirty="0"/>
              <a:t>Source : </a:t>
            </a:r>
            <a:r>
              <a:rPr lang="fr-CA" sz="1200"/>
              <a:t>plan adapté de </a:t>
            </a:r>
            <a:r>
              <a:rPr lang="fr-CA" sz="1200" dirty="0"/>
              <a:t>EVOQ, architecture de paysage, 2023</a:t>
            </a:r>
          </a:p>
        </p:txBody>
      </p:sp>
    </p:spTree>
    <p:extLst>
      <p:ext uri="{BB962C8B-B14F-4D97-AF65-F5344CB8AC3E}">
        <p14:creationId xmlns:p14="http://schemas.microsoft.com/office/powerpoint/2010/main" val="198020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B4CB4-1815-6008-F520-91488992B06E}"/>
            </a:ext>
          </a:extLst>
        </p:cNvPr>
        <p:cNvGrpSpPr/>
        <p:nvPr/>
      </p:nvGrpSpPr>
      <p:grpSpPr>
        <a:xfrm>
          <a:off x="0" y="0"/>
          <a:ext cx="0" cy="0"/>
          <a:chOff x="0" y="0"/>
          <a:chExt cx="0" cy="0"/>
        </a:xfrm>
      </p:grpSpPr>
      <p:sp>
        <p:nvSpPr>
          <p:cNvPr id="24" name="Footer Placeholder 3">
            <a:extLst>
              <a:ext uri="{FF2B5EF4-FFF2-40B4-BE49-F238E27FC236}">
                <a16:creationId xmlns:a16="http://schemas.microsoft.com/office/drawing/2014/main" id="{53E65587-A872-3B77-5DCD-BEB95F7A5009}"/>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7B9B1E11-6427-08FE-1964-7606C7946A55}"/>
              </a:ext>
            </a:extLst>
          </p:cNvPr>
          <p:cNvSpPr txBox="1"/>
          <p:nvPr>
            <p:custDataLst>
              <p:tags r:id="rId2"/>
            </p:custDataLst>
          </p:nvPr>
        </p:nvSpPr>
        <p:spPr>
          <a:xfrm>
            <a:off x="271401" y="996321"/>
            <a:ext cx="11812660" cy="461665"/>
          </a:xfrm>
          <a:prstGeom prst="rect">
            <a:avLst/>
          </a:prstGeom>
          <a:noFill/>
        </p:spPr>
        <p:txBody>
          <a:bodyPr wrap="square" lIns="91440" tIns="45720" rIns="91440" bIns="45720" rtlCol="0" anchor="t">
            <a:spAutoFit/>
          </a:bodyPr>
          <a:lstStyle/>
          <a:p>
            <a:r>
              <a:rPr lang="fr-CA" sz="2400" b="1">
                <a:solidFill>
                  <a:srgbClr val="0070C0"/>
                </a:solidFill>
                <a:latin typeface="Arial"/>
                <a:cs typeface="Arial"/>
              </a:rPr>
              <a:t>LEVIER FINANCIER</a:t>
            </a:r>
          </a:p>
        </p:txBody>
      </p:sp>
      <p:sp>
        <p:nvSpPr>
          <p:cNvPr id="3" name="ZoneTexte 2">
            <a:extLst>
              <a:ext uri="{FF2B5EF4-FFF2-40B4-BE49-F238E27FC236}">
                <a16:creationId xmlns:a16="http://schemas.microsoft.com/office/drawing/2014/main" id="{074597AB-9E31-6FC9-CBFA-00DB99D77810}"/>
              </a:ext>
            </a:extLst>
          </p:cNvPr>
          <p:cNvSpPr txBox="1"/>
          <p:nvPr>
            <p:custDataLst>
              <p:tags r:id="rId3"/>
            </p:custDataLst>
          </p:nvPr>
        </p:nvSpPr>
        <p:spPr>
          <a:xfrm>
            <a:off x="554274" y="3758277"/>
            <a:ext cx="5541726" cy="229293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lvl="1">
              <a:spcAft>
                <a:spcPts val="600"/>
              </a:spcAft>
            </a:pPr>
            <a:r>
              <a:rPr lang="fr-CA" sz="2000" b="1" kern="100" dirty="0">
                <a:solidFill>
                  <a:srgbClr val="000000"/>
                </a:solidFill>
                <a:latin typeface="Arial" panose="020B0604020202020204" pitchFamily="34" charset="0"/>
                <a:cs typeface="Arial" panose="020B0604020202020204" pitchFamily="34" charset="0"/>
              </a:rPr>
              <a:t>3</a:t>
            </a:r>
            <a:r>
              <a:rPr lang="fr-CA" sz="2000" b="1" kern="100" baseline="30000" dirty="0">
                <a:solidFill>
                  <a:srgbClr val="000000"/>
                </a:solidFill>
                <a:latin typeface="Arial" panose="020B0604020202020204" pitchFamily="34" charset="0"/>
                <a:cs typeface="Arial" panose="020B0604020202020204" pitchFamily="34" charset="0"/>
              </a:rPr>
              <a:t>e</a:t>
            </a:r>
            <a:r>
              <a:rPr lang="fr-CA" sz="2000" b="1" kern="100" dirty="0">
                <a:solidFill>
                  <a:srgbClr val="000000"/>
                </a:solidFill>
                <a:latin typeface="Arial" panose="020B0604020202020204" pitchFamily="34" charset="0"/>
                <a:cs typeface="Arial" panose="020B0604020202020204" pitchFamily="34" charset="0"/>
              </a:rPr>
              <a:t> appel de projets du PGDEP</a:t>
            </a:r>
          </a:p>
          <a:p>
            <a:pPr marL="285750" lvl="1" indent="-285750">
              <a:spcAft>
                <a:spcPts val="600"/>
              </a:spcAft>
              <a:buFont typeface="Arial" panose="020B0604020202020204" pitchFamily="34" charset="0"/>
              <a:buChar char="•"/>
            </a:pPr>
            <a:r>
              <a:rPr lang="fr-CA" kern="100" dirty="0">
                <a:solidFill>
                  <a:srgbClr val="000000"/>
                </a:solidFill>
                <a:latin typeface="Arial" panose="020B0604020202020204" pitchFamily="34" charset="0"/>
                <a:cs typeface="Arial" panose="020B0604020202020204" pitchFamily="34" charset="0"/>
              </a:rPr>
              <a:t>Titre du projet : Verdissement et gestion optimale des eaux pluviales du nouveau stationnement de la base de plein air de Sainte-Foy</a:t>
            </a:r>
          </a:p>
          <a:p>
            <a:pPr marL="285750" lvl="1" indent="-285750">
              <a:spcAft>
                <a:spcPts val="600"/>
              </a:spcAft>
              <a:buFont typeface="Arial" panose="020B0604020202020204" pitchFamily="34" charset="0"/>
              <a:buChar char="•"/>
            </a:pPr>
            <a:r>
              <a:rPr lang="fr-CA" dirty="0">
                <a:latin typeface="Arial" panose="020B0604020202020204" pitchFamily="34" charset="0"/>
                <a:ea typeface="Calibri" panose="020F0502020204030204" pitchFamily="34" charset="0"/>
                <a:cs typeface="Times New Roman" panose="02020603050405020304" pitchFamily="18" charset="0"/>
              </a:rPr>
              <a:t>Coût total du projet (dépenses admissibles)         = 690 884,45 $ avant taxes</a:t>
            </a:r>
          </a:p>
          <a:p>
            <a:pPr marL="285750" lvl="1" indent="-285750">
              <a:spcAft>
                <a:spcPts val="600"/>
              </a:spcAft>
              <a:buFont typeface="Arial" panose="020B0604020202020204" pitchFamily="34" charset="0"/>
              <a:buChar char="•"/>
            </a:pPr>
            <a:r>
              <a:rPr lang="fr-CA" kern="100" dirty="0">
                <a:solidFill>
                  <a:srgbClr val="000000"/>
                </a:solidFill>
                <a:latin typeface="Arial" panose="020B0604020202020204" pitchFamily="34" charset="0"/>
                <a:cs typeface="Arial" panose="020B0604020202020204" pitchFamily="34" charset="0"/>
              </a:rPr>
              <a:t>Montant réclamé au MAMH = 362 671,16 $</a:t>
            </a:r>
          </a:p>
        </p:txBody>
      </p:sp>
      <p:sp>
        <p:nvSpPr>
          <p:cNvPr id="5" name="ZoneTexte 4">
            <a:extLst>
              <a:ext uri="{FF2B5EF4-FFF2-40B4-BE49-F238E27FC236}">
                <a16:creationId xmlns:a16="http://schemas.microsoft.com/office/drawing/2014/main" id="{F9C5DC2E-2C59-0125-09F7-E75A5212EF57}"/>
              </a:ext>
            </a:extLst>
          </p:cNvPr>
          <p:cNvSpPr txBox="1"/>
          <p:nvPr>
            <p:custDataLst>
              <p:tags r:id="rId4"/>
            </p:custDataLst>
          </p:nvPr>
        </p:nvSpPr>
        <p:spPr>
          <a:xfrm>
            <a:off x="554274" y="1640867"/>
            <a:ext cx="573222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latin typeface="Arial"/>
                <a:cs typeface="Arial"/>
              </a:rPr>
              <a:t>« Ce projet est réalisé grâce au </a:t>
            </a:r>
            <a:r>
              <a:rPr lang="fr-CA" sz="1400" b="1" dirty="0">
                <a:latin typeface="Arial"/>
                <a:cs typeface="Arial"/>
              </a:rPr>
              <a:t>Programme de soutien aux municipalités dans la mise en place d'infrastructures de gestion durable des eaux de pluie à la source</a:t>
            </a:r>
            <a:r>
              <a:rPr lang="fr-CA" sz="1400" dirty="0">
                <a:latin typeface="Arial"/>
                <a:cs typeface="Arial"/>
              </a:rPr>
              <a:t> du ministère des Affaires municipales et de l'Habitation. Ce programme répond aux objectifs du Plan pour une économie verte 2030 ».</a:t>
            </a:r>
          </a:p>
        </p:txBody>
      </p:sp>
      <p:pic>
        <p:nvPicPr>
          <p:cNvPr id="6" name="Espace réservé du contenu 5" descr="Une image contenant texte, ciel nocturne&#10;&#10;Description générée automatiquement">
            <a:extLst>
              <a:ext uri="{FF2B5EF4-FFF2-40B4-BE49-F238E27FC236}">
                <a16:creationId xmlns:a16="http://schemas.microsoft.com/office/drawing/2014/main" id="{257DB5E4-DB7B-3496-C6F5-C708ED2AB060}"/>
              </a:ext>
            </a:extLst>
          </p:cNvPr>
          <p:cNvPicPr>
            <a:picLocks noGrp="1" noChangeAspect="1"/>
          </p:cNvPicPr>
          <p:nvPr>
            <p:ph idx="1"/>
            <p:custDataLst>
              <p:tags r:id="rId5"/>
            </p:custDataLst>
          </p:nvPr>
        </p:nvPicPr>
        <p:blipFill>
          <a:blip r:embed="rId10"/>
          <a:stretch>
            <a:fillRect/>
          </a:stretch>
        </p:blipFill>
        <p:spPr>
          <a:xfrm>
            <a:off x="1351891" y="2748127"/>
            <a:ext cx="3963133" cy="962025"/>
          </a:xfrm>
        </p:spPr>
      </p:pic>
      <p:pic>
        <p:nvPicPr>
          <p:cNvPr id="8" name="Image 7" descr="Une image contenant plein air, véhicule, Véhicule terrestre, roue&#10;&#10;Le contenu généré par l’IA peut être incorrect.">
            <a:extLst>
              <a:ext uri="{FF2B5EF4-FFF2-40B4-BE49-F238E27FC236}">
                <a16:creationId xmlns:a16="http://schemas.microsoft.com/office/drawing/2014/main" id="{70B13F2F-CAE7-9082-2C8A-01C143EC6FEE}"/>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a:ext>
            </a:extLst>
          </a:blip>
          <a:stretch>
            <a:fillRect/>
          </a:stretch>
        </p:blipFill>
        <p:spPr>
          <a:xfrm>
            <a:off x="6460604" y="1523256"/>
            <a:ext cx="5557787" cy="3969848"/>
          </a:xfrm>
          <a:prstGeom prst="rect">
            <a:avLst/>
          </a:prstGeom>
        </p:spPr>
      </p:pic>
      <p:sp>
        <p:nvSpPr>
          <p:cNvPr id="9" name="ZoneTexte 8">
            <a:extLst>
              <a:ext uri="{FF2B5EF4-FFF2-40B4-BE49-F238E27FC236}">
                <a16:creationId xmlns:a16="http://schemas.microsoft.com/office/drawing/2014/main" id="{84AFA498-45F9-178B-C29F-67A8B23CD124}"/>
              </a:ext>
            </a:extLst>
          </p:cNvPr>
          <p:cNvSpPr txBox="1"/>
          <p:nvPr>
            <p:custDataLst>
              <p:tags r:id="rId7"/>
            </p:custDataLst>
          </p:nvPr>
        </p:nvSpPr>
        <p:spPr>
          <a:xfrm>
            <a:off x="271401" y="279507"/>
            <a:ext cx="10379852"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pPr lvl="0">
              <a:defRPr/>
            </a:pPr>
            <a:r>
              <a:rPr lang="fr-FR" dirty="0"/>
              <a:t>PARTIE 2 – LE CONCEPT D’AMÉNAGEMENT</a:t>
            </a:r>
            <a:endParaRPr lang="fr-FR" sz="1600" b="0" dirty="0">
              <a:solidFill>
                <a:prstClr val="black"/>
              </a:solidFill>
            </a:endParaRPr>
          </a:p>
        </p:txBody>
      </p:sp>
    </p:spTree>
    <p:extLst>
      <p:ext uri="{BB962C8B-B14F-4D97-AF65-F5344CB8AC3E}">
        <p14:creationId xmlns:p14="http://schemas.microsoft.com/office/powerpoint/2010/main" val="429182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9139B-D34A-9F68-BB2F-821E777D3778}"/>
            </a:ext>
          </a:extLst>
        </p:cNvPr>
        <p:cNvGrpSpPr/>
        <p:nvPr/>
      </p:nvGrpSpPr>
      <p:grpSpPr>
        <a:xfrm>
          <a:off x="0" y="0"/>
          <a:ext cx="0" cy="0"/>
          <a:chOff x="0" y="0"/>
          <a:chExt cx="0" cy="0"/>
        </a:xfrm>
      </p:grpSpPr>
      <p:sp>
        <p:nvSpPr>
          <p:cNvPr id="11" name="Footer Placeholder 3">
            <a:extLst>
              <a:ext uri="{FF2B5EF4-FFF2-40B4-BE49-F238E27FC236}">
                <a16:creationId xmlns:a16="http://schemas.microsoft.com/office/drawing/2014/main" id="{C1AD518E-C999-072D-7F32-2991A67584BA}"/>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Service de la planification de l’aménagement et de l’environnement </a:t>
            </a:r>
          </a:p>
        </p:txBody>
      </p:sp>
      <p:sp>
        <p:nvSpPr>
          <p:cNvPr id="3" name="ZoneTexte 2">
            <a:extLst>
              <a:ext uri="{FF2B5EF4-FFF2-40B4-BE49-F238E27FC236}">
                <a16:creationId xmlns:a16="http://schemas.microsoft.com/office/drawing/2014/main" id="{4906BF04-31C0-B537-EF9B-340F8FD6E696}"/>
              </a:ext>
            </a:extLst>
          </p:cNvPr>
          <p:cNvSpPr txBox="1"/>
          <p:nvPr>
            <p:custDataLst>
              <p:tags r:id="rId2"/>
            </p:custDataLst>
          </p:nvPr>
        </p:nvSpPr>
        <p:spPr>
          <a:xfrm>
            <a:off x="271401" y="279507"/>
            <a:ext cx="10379852"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pPr lvl="0">
              <a:defRPr/>
            </a:pPr>
            <a:r>
              <a:rPr lang="fr-FR"/>
              <a:t>PARTIE 2 – LE CONCEPT D’AMÉNAGEMENT</a:t>
            </a:r>
            <a:endParaRPr lang="fr-FR" sz="1600" b="0">
              <a:solidFill>
                <a:prstClr val="black"/>
              </a:solidFill>
            </a:endParaRPr>
          </a:p>
        </p:txBody>
      </p:sp>
      <p:sp>
        <p:nvSpPr>
          <p:cNvPr id="5" name="ZoneTexte 4">
            <a:extLst>
              <a:ext uri="{FF2B5EF4-FFF2-40B4-BE49-F238E27FC236}">
                <a16:creationId xmlns:a16="http://schemas.microsoft.com/office/drawing/2014/main" id="{A9A978CD-5FBF-4558-19E6-83F9EFD34978}"/>
              </a:ext>
            </a:extLst>
          </p:cNvPr>
          <p:cNvSpPr txBox="1"/>
          <p:nvPr>
            <p:custDataLst>
              <p:tags r:id="rId3"/>
            </p:custDataLst>
          </p:nvPr>
        </p:nvSpPr>
        <p:spPr>
          <a:xfrm>
            <a:off x="271401" y="989253"/>
            <a:ext cx="11812660" cy="461665"/>
          </a:xfrm>
          <a:prstGeom prst="rect">
            <a:avLst/>
          </a:prstGeom>
          <a:noFill/>
        </p:spPr>
        <p:txBody>
          <a:bodyPr wrap="square" lIns="91440" tIns="45720" rIns="91440" bIns="45720" rtlCol="0" anchor="t">
            <a:spAutoFit/>
          </a:bodyPr>
          <a:lstStyle/>
          <a:p>
            <a:pPr>
              <a:defRPr/>
            </a:pPr>
            <a:r>
              <a:rPr lang="fr-FR" sz="2400" b="1" cap="all">
                <a:solidFill>
                  <a:srgbClr val="0070C0"/>
                </a:solidFill>
                <a:latin typeface="Arial"/>
                <a:cs typeface="Arial"/>
              </a:rPr>
              <a:t>Recherche des Scénarios et objectifs du projet</a:t>
            </a:r>
          </a:p>
        </p:txBody>
      </p:sp>
      <p:sp>
        <p:nvSpPr>
          <p:cNvPr id="4" name="ZoneTexte 3">
            <a:extLst>
              <a:ext uri="{FF2B5EF4-FFF2-40B4-BE49-F238E27FC236}">
                <a16:creationId xmlns:a16="http://schemas.microsoft.com/office/drawing/2014/main" id="{2E527EEE-64A9-AD2A-9228-3C815BD1A894}"/>
              </a:ext>
            </a:extLst>
          </p:cNvPr>
          <p:cNvSpPr txBox="1"/>
          <p:nvPr>
            <p:custDataLst>
              <p:tags r:id="rId4"/>
            </p:custDataLst>
          </p:nvPr>
        </p:nvSpPr>
        <p:spPr>
          <a:xfrm>
            <a:off x="7867708" y="1580397"/>
            <a:ext cx="3926526" cy="2062103"/>
          </a:xfrm>
          <a:prstGeom prst="rect">
            <a:avLst/>
          </a:prstGeom>
          <a:noFill/>
        </p:spPr>
        <p:txBody>
          <a:bodyPr wrap="square">
            <a:spAutoFit/>
          </a:bodyPr>
          <a:lstStyle/>
          <a:p>
            <a:pPr marL="0" lvl="2" algn="ctr">
              <a:spcAft>
                <a:spcPts val="600"/>
              </a:spcAft>
            </a:pPr>
            <a:r>
              <a:rPr lang="fr-CA" sz="1800" dirty="0">
                <a:latin typeface="Arial" panose="020B0604020202020204" pitchFamily="34" charset="0"/>
                <a:ea typeface="Calibri" panose="020F0502020204030204" pitchFamily="34" charset="0"/>
                <a:cs typeface="Arial" panose="020B0604020202020204" pitchFamily="34" charset="0"/>
              </a:rPr>
              <a:t>Fragilité des lacs + </a:t>
            </a:r>
          </a:p>
          <a:p>
            <a:pPr marL="0" lvl="2" algn="ctr">
              <a:spcAft>
                <a:spcPts val="600"/>
              </a:spcAft>
            </a:pPr>
            <a:r>
              <a:rPr lang="fr-CA" dirty="0">
                <a:latin typeface="Arial" panose="020B0604020202020204" pitchFamily="34" charset="0"/>
                <a:ea typeface="Calibri" panose="020F0502020204030204" pitchFamily="34" charset="0"/>
                <a:cs typeface="Arial" panose="020B0604020202020204" pitchFamily="34" charset="0"/>
              </a:rPr>
              <a:t>F</a:t>
            </a:r>
            <a:r>
              <a:rPr lang="fr-CA" sz="1800" dirty="0">
                <a:latin typeface="Arial" panose="020B0604020202020204" pitchFamily="34" charset="0"/>
                <a:ea typeface="Calibri" panose="020F0502020204030204" pitchFamily="34" charset="0"/>
                <a:cs typeface="Arial" panose="020B0604020202020204" pitchFamily="34" charset="0"/>
              </a:rPr>
              <a:t>réquentation croissante du site +</a:t>
            </a:r>
          </a:p>
          <a:p>
            <a:pPr marL="0" lvl="2" algn="ctr">
              <a:spcAft>
                <a:spcPts val="600"/>
              </a:spcAft>
            </a:pPr>
            <a:r>
              <a:rPr lang="fr-CA" sz="1800" dirty="0">
                <a:latin typeface="Arial" panose="020B0604020202020204" pitchFamily="34" charset="0"/>
                <a:ea typeface="Calibri" panose="020F0502020204030204" pitchFamily="34" charset="0"/>
                <a:cs typeface="Arial" panose="020B0604020202020204" pitchFamily="34" charset="0"/>
              </a:rPr>
              <a:t>Mise en valeur du site +</a:t>
            </a:r>
          </a:p>
          <a:p>
            <a:pPr marL="0" lvl="2" algn="ctr">
              <a:spcAft>
                <a:spcPts val="600"/>
              </a:spcAft>
            </a:pPr>
            <a:r>
              <a:rPr lang="fr-CA" sz="1800" dirty="0">
                <a:latin typeface="Arial" panose="020B0604020202020204" pitchFamily="34" charset="0"/>
                <a:ea typeface="Calibri" panose="020F0502020204030204" pitchFamily="34" charset="0"/>
                <a:cs typeface="Arial" panose="020B0604020202020204" pitchFamily="34" charset="0"/>
              </a:rPr>
              <a:t>Stationnement à proximité du pavillon d’accueil et des lacs + </a:t>
            </a:r>
          </a:p>
          <a:p>
            <a:pPr marL="0" lvl="2" algn="ctr">
              <a:spcAft>
                <a:spcPts val="600"/>
              </a:spcAft>
            </a:pPr>
            <a:r>
              <a:rPr lang="fr-CA" sz="1800" dirty="0">
                <a:latin typeface="Arial" panose="020B0604020202020204" pitchFamily="34" charset="0"/>
                <a:ea typeface="Calibri" panose="020F0502020204030204" pitchFamily="34" charset="0"/>
                <a:cs typeface="Arial" panose="020B0604020202020204" pitchFamily="34" charset="0"/>
              </a:rPr>
              <a:t>Accès universel</a:t>
            </a:r>
          </a:p>
        </p:txBody>
      </p:sp>
      <p:pic>
        <p:nvPicPr>
          <p:cNvPr id="2" name="Image 1">
            <a:extLst>
              <a:ext uri="{FF2B5EF4-FFF2-40B4-BE49-F238E27FC236}">
                <a16:creationId xmlns:a16="http://schemas.microsoft.com/office/drawing/2014/main" id="{34D3A63F-A9AE-67B6-ACE5-D9D8E5C1BB94}"/>
              </a:ext>
            </a:extLst>
          </p:cNvPr>
          <p:cNvPicPr>
            <a:picLocks noChangeAspect="1"/>
          </p:cNvPicPr>
          <p:nvPr>
            <p:custDataLst>
              <p:tags r:id="rId5"/>
            </p:custDataLst>
          </p:nvPr>
        </p:nvPicPr>
        <p:blipFill>
          <a:blip r:embed="rId10" cstate="screen">
            <a:extLst>
              <a:ext uri="{28A0092B-C50C-407E-A947-70E740481C1C}">
                <a14:useLocalDpi xmlns:a14="http://schemas.microsoft.com/office/drawing/2010/main"/>
              </a:ext>
            </a:extLst>
          </a:blip>
          <a:stretch>
            <a:fillRect/>
          </a:stretch>
        </p:blipFill>
        <p:spPr>
          <a:xfrm>
            <a:off x="397766" y="1580397"/>
            <a:ext cx="7228726" cy="4601935"/>
          </a:xfrm>
          <a:prstGeom prst="rect">
            <a:avLst/>
          </a:prstGeom>
        </p:spPr>
      </p:pic>
      <p:sp>
        <p:nvSpPr>
          <p:cNvPr id="6" name="ZoneTexte 5">
            <a:extLst>
              <a:ext uri="{FF2B5EF4-FFF2-40B4-BE49-F238E27FC236}">
                <a16:creationId xmlns:a16="http://schemas.microsoft.com/office/drawing/2014/main" id="{6D68846C-3828-77C6-9565-9C82822914B0}"/>
              </a:ext>
            </a:extLst>
          </p:cNvPr>
          <p:cNvSpPr txBox="1"/>
          <p:nvPr>
            <p:custDataLst>
              <p:tags r:id="rId6"/>
            </p:custDataLst>
          </p:nvPr>
        </p:nvSpPr>
        <p:spPr>
          <a:xfrm>
            <a:off x="7867708" y="4534637"/>
            <a:ext cx="3926526" cy="1200329"/>
          </a:xfrm>
          <a:prstGeom prst="rect">
            <a:avLst/>
          </a:prstGeom>
          <a:noFill/>
        </p:spPr>
        <p:txBody>
          <a:bodyPr wrap="square" rtlCol="0">
            <a:spAutoFit/>
          </a:bodyPr>
          <a:lstStyle/>
          <a:p>
            <a:pPr algn="ctr"/>
            <a:r>
              <a:rPr lang="fr-CA">
                <a:latin typeface="Arial" panose="020B0604020202020204" pitchFamily="34" charset="0"/>
                <a:ea typeface="Calibri" panose="020F0502020204030204" pitchFamily="34" charset="0"/>
                <a:cs typeface="Arial" panose="020B0604020202020204" pitchFamily="34" charset="0"/>
              </a:rPr>
              <a:t>Stationnement écologique pour réduire les risques d’altérer le cycle hydrologique naturel des lacs et de ne pas nuire à la qualité de l’eau</a:t>
            </a:r>
            <a:endParaRPr lang="fr-CA"/>
          </a:p>
        </p:txBody>
      </p:sp>
      <p:sp>
        <p:nvSpPr>
          <p:cNvPr id="7" name="Flèche : bas 6">
            <a:extLst>
              <a:ext uri="{FF2B5EF4-FFF2-40B4-BE49-F238E27FC236}">
                <a16:creationId xmlns:a16="http://schemas.microsoft.com/office/drawing/2014/main" id="{2407E22E-643B-3424-3247-74228B302D6D}"/>
              </a:ext>
            </a:extLst>
          </p:cNvPr>
          <p:cNvSpPr/>
          <p:nvPr>
            <p:custDataLst>
              <p:tags r:id="rId7"/>
            </p:custDataLst>
          </p:nvPr>
        </p:nvSpPr>
        <p:spPr>
          <a:xfrm>
            <a:off x="9634129" y="3769725"/>
            <a:ext cx="393684" cy="5299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87427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88501F-CE8E-5DC2-8272-B4725B3FCDEF}"/>
              </a:ext>
            </a:extLst>
          </p:cNvPr>
          <p:cNvSpPr txBox="1"/>
          <p:nvPr>
            <p:custDataLst>
              <p:tags r:id="rId1"/>
            </p:custDataLst>
          </p:nvPr>
        </p:nvSpPr>
        <p:spPr>
          <a:xfrm>
            <a:off x="271401" y="991903"/>
            <a:ext cx="8824473" cy="461665"/>
          </a:xfrm>
          <a:prstGeom prst="rect">
            <a:avLst/>
          </a:prstGeom>
          <a:noFill/>
        </p:spPr>
        <p:txBody>
          <a:bodyPr wrap="square" lIns="91440" tIns="45720" rIns="91440" bIns="45720" rtlCol="0" anchor="t">
            <a:spAutoFit/>
          </a:bodyPr>
          <a:lstStyle/>
          <a:p>
            <a:r>
              <a:rPr lang="fr-CA" sz="2400" b="1">
                <a:solidFill>
                  <a:srgbClr val="0070C0"/>
                </a:solidFill>
                <a:latin typeface="Arial"/>
                <a:cs typeface="Arial"/>
              </a:rPr>
              <a:t>BÉNÉFICES ASSOCIÉS AUX INFRASTRUCTURES VERTES</a:t>
            </a:r>
            <a:endParaRPr lang="fr-FR">
              <a:latin typeface="Arial"/>
              <a:cs typeface="Arial"/>
            </a:endParaRPr>
          </a:p>
        </p:txBody>
      </p:sp>
      <p:sp>
        <p:nvSpPr>
          <p:cNvPr id="3" name="Espace réservé du contenu 2">
            <a:extLst>
              <a:ext uri="{FF2B5EF4-FFF2-40B4-BE49-F238E27FC236}">
                <a16:creationId xmlns:a16="http://schemas.microsoft.com/office/drawing/2014/main" id="{E9308BA9-F090-8CF9-74A1-4EE2A8F0608B}"/>
              </a:ext>
            </a:extLst>
          </p:cNvPr>
          <p:cNvSpPr>
            <a:spLocks noGrp="1"/>
          </p:cNvSpPr>
          <p:nvPr>
            <p:ph idx="1"/>
            <p:custDataLst>
              <p:tags r:id="rId2"/>
            </p:custDataLst>
          </p:nvPr>
        </p:nvSpPr>
        <p:spPr>
          <a:xfrm>
            <a:off x="271401" y="2504520"/>
            <a:ext cx="6216056" cy="3399813"/>
          </a:xfrm>
        </p:spPr>
        <p:txBody>
          <a:bodyPr vert="horz" lIns="121920" tIns="60960" rIns="121920" bIns="60960" rtlCol="0" anchor="t">
            <a:normAutofit/>
          </a:bodyPr>
          <a:lstStyle/>
          <a:p>
            <a:pPr defTabSz="1219140">
              <a:defRPr/>
            </a:pPr>
            <a:r>
              <a:rPr lang="fr-CA" sz="2400" b="1">
                <a:latin typeface="Arial" panose="020B0604020202020204" pitchFamily="34" charset="0"/>
                <a:ea typeface="+mn-lt"/>
                <a:cs typeface="Arial" panose="020B0604020202020204" pitchFamily="34" charset="0"/>
              </a:rPr>
              <a:t>Cycle de l’eau</a:t>
            </a:r>
          </a:p>
          <a:p>
            <a:pPr marL="342900" indent="-342900" defTabSz="1219140">
              <a:buChar char="•"/>
              <a:defRPr/>
            </a:pPr>
            <a:r>
              <a:rPr lang="fr-CA"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surverses</a:t>
            </a:r>
            <a:endParaRPr lang="en-US" sz="2400">
              <a:latin typeface="Arial" panose="020B0604020202020204" pitchFamily="34" charset="0"/>
              <a:ea typeface="+mn-lt"/>
              <a:cs typeface="Arial" panose="020B0604020202020204" pitchFamily="34" charset="0"/>
            </a:endParaRPr>
          </a:p>
          <a:p>
            <a:pPr marL="342900" indent="-342900" defTabSz="1219140">
              <a:buChar char="•"/>
              <a:defRPr/>
            </a:pPr>
            <a:r>
              <a:rPr lang="fr-CA"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surcharges/refoulements et inondations</a:t>
            </a:r>
            <a:endParaRPr lang="fr-CA">
              <a:latin typeface="Arial" panose="020B0604020202020204" pitchFamily="34" charset="0"/>
              <a:cs typeface="Arial" panose="020B0604020202020204" pitchFamily="34" charset="0"/>
            </a:endParaRPr>
          </a:p>
          <a:p>
            <a:pPr marL="342900" indent="-342900" defTabSz="1219140">
              <a:buChar char="•"/>
              <a:defRPr/>
            </a:pPr>
            <a:r>
              <a:rPr lang="fr-CA"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érosion en cours d'eau</a:t>
            </a:r>
            <a:endParaRPr lang="fr-CA">
              <a:latin typeface="Arial" panose="020B0604020202020204" pitchFamily="34" charset="0"/>
              <a:cs typeface="Arial" panose="020B0604020202020204" pitchFamily="34" charset="0"/>
            </a:endParaRPr>
          </a:p>
          <a:p>
            <a:pPr marL="342900" indent="-342900" defTabSz="1219140">
              <a:buFont typeface="Arial"/>
              <a:buChar char="•"/>
              <a:defRPr/>
            </a:pPr>
            <a:r>
              <a:rPr lang="fr-CA"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Maintien des habitats aquatiques</a:t>
            </a:r>
            <a:endParaRPr lang="fr-CA"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defTabSz="1219140">
              <a:buChar char="•"/>
              <a:defRPr/>
            </a:pPr>
            <a:r>
              <a:rPr lang="fr-CA" sz="2400"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Maintien des débits en temps sec</a:t>
            </a:r>
          </a:p>
          <a:p>
            <a:pPr marL="342900" indent="-342900" defTabSz="1219140">
              <a:buChar char="•"/>
              <a:defRPr/>
            </a:pPr>
            <a:r>
              <a:rPr lang="fr-FR" sz="2400" b="1" dirty="0">
                <a:effectLst>
                  <a:outerShdw blurRad="38100" dist="38100" dir="2700000" algn="tl">
                    <a:srgbClr val="000000">
                      <a:alpha val="43137"/>
                    </a:srgbClr>
                  </a:outerShdw>
                </a:effectLst>
                <a:latin typeface="Arial" panose="020B0604020202020204" pitchFamily="34" charset="0"/>
                <a:ea typeface="+mn-lt"/>
                <a:cs typeface="Arial" panose="020B0604020202020204" pitchFamily="34" charset="0"/>
              </a:rPr>
              <a:t>↑ </a:t>
            </a:r>
            <a:r>
              <a:rPr lang="fr-CA"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a:t>
            </a:r>
            <a:r>
              <a:rPr lang="fr-CA" altLang="fr-F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ualité de l’eau des milieux hydriques</a:t>
            </a:r>
            <a:endParaRPr lang="fr-CA"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7338" indent="-287338" defTabSz="1219140">
              <a:spcAft>
                <a:spcPts val="600"/>
              </a:spcAft>
              <a:defRPr/>
            </a:pPr>
            <a:endParaRPr lang="fr-CA" altLang="fr-FR" sz="2500">
              <a:cs typeface="Helvetica" panose="020B0604020202020204" pitchFamily="34" charset="0"/>
            </a:endParaRPr>
          </a:p>
        </p:txBody>
      </p:sp>
      <p:sp>
        <p:nvSpPr>
          <p:cNvPr id="5" name="Footer Placeholder 3">
            <a:extLst>
              <a:ext uri="{FF2B5EF4-FFF2-40B4-BE49-F238E27FC236}">
                <a16:creationId xmlns:a16="http://schemas.microsoft.com/office/drawing/2014/main" id="{53DAF447-9774-5997-5B98-A1021DD19FEF}"/>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9" name="Espace réservé du contenu 2">
            <a:extLst>
              <a:ext uri="{FF2B5EF4-FFF2-40B4-BE49-F238E27FC236}">
                <a16:creationId xmlns:a16="http://schemas.microsoft.com/office/drawing/2014/main" id="{8F031ED5-E8D8-77A5-0549-2435AF9DD288}"/>
              </a:ext>
            </a:extLst>
          </p:cNvPr>
          <p:cNvSpPr txBox="1">
            <a:spLocks/>
          </p:cNvSpPr>
          <p:nvPr>
            <p:custDataLst>
              <p:tags r:id="rId4"/>
            </p:custDataLst>
          </p:nvPr>
        </p:nvSpPr>
        <p:spPr>
          <a:xfrm>
            <a:off x="6635262" y="1934772"/>
            <a:ext cx="5266590" cy="4148125"/>
          </a:xfrm>
          <a:prstGeom prst="rect">
            <a:avLst/>
          </a:prstGeom>
        </p:spPr>
        <p:txBody>
          <a:bodyPr vert="horz" lIns="121920" tIns="60960" rIns="121920" bIns="60960" rtlCol="0" anchor="t">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1219140">
              <a:lnSpc>
                <a:spcPct val="100000"/>
              </a:lnSpc>
              <a:defRPr/>
            </a:pPr>
            <a:r>
              <a:rPr lang="fr-CA" sz="2400" b="1">
                <a:latin typeface="Arial" panose="020B0604020202020204" pitchFamily="34" charset="0"/>
                <a:ea typeface="+mn-lt"/>
                <a:cs typeface="Arial" panose="020B0604020202020204" pitchFamily="34" charset="0"/>
              </a:rPr>
              <a:t>Contribution des végétaux au milieu de vie</a:t>
            </a:r>
          </a:p>
          <a:p>
            <a:pPr marL="342900" lvl="2" indent="-342900" defTabSz="1219140" fontAlgn="base">
              <a:lnSpc>
                <a:spcPct val="110000"/>
              </a:lnSpc>
              <a:spcBef>
                <a:spcPts val="1000"/>
              </a:spcBef>
              <a:defRPr/>
            </a:pPr>
            <a:r>
              <a:rPr lang="fr-CA"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effets d’îlots de chaleur urbains</a:t>
            </a:r>
          </a:p>
          <a:p>
            <a:pPr marL="342900" lvl="2" indent="-342900" defTabSz="1219140">
              <a:lnSpc>
                <a:spcPct val="110000"/>
              </a:lnSpc>
              <a:spcBef>
                <a:spcPts val="1000"/>
              </a:spcBef>
              <a:defRPr/>
            </a:pPr>
            <a:r>
              <a:rPr lang="fr-CA"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pollution de l’air</a:t>
            </a:r>
          </a:p>
          <a:p>
            <a:pPr marL="342900" lvl="2" indent="-342900" defTabSz="1219140">
              <a:lnSpc>
                <a:spcPct val="110000"/>
              </a:lnSpc>
              <a:spcBef>
                <a:spcPts val="1000"/>
              </a:spcBef>
              <a:defRPr/>
            </a:pPr>
            <a:r>
              <a:rPr lang="fr-FR"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espaces urbains verts</a:t>
            </a:r>
          </a:p>
          <a:p>
            <a:pPr marL="342900" lvl="2" indent="-342900" defTabSz="1219140" fontAlgn="base">
              <a:lnSpc>
                <a:spcPct val="110000"/>
              </a:lnSpc>
              <a:spcBef>
                <a:spcPts val="1000"/>
              </a:spcBef>
              <a:defRPr/>
            </a:pPr>
            <a:r>
              <a:rPr lang="fr-FR" sz="2400" b="1">
                <a:latin typeface="Arial" panose="020B0604020202020204" pitchFamily="34" charset="0"/>
                <a:ea typeface="+mn-lt"/>
                <a:cs typeface="Arial" panose="020B0604020202020204" pitchFamily="34" charset="0"/>
              </a:rPr>
              <a:t>↑ </a:t>
            </a:r>
            <a:r>
              <a:rPr lang="fr-FR" sz="2400">
                <a:latin typeface="Arial" panose="020B0604020202020204" pitchFamily="34" charset="0"/>
                <a:ea typeface="+mn-lt"/>
                <a:cs typeface="Arial" panose="020B0604020202020204" pitchFamily="34" charset="0"/>
              </a:rPr>
              <a:t>qualité paysagère</a:t>
            </a:r>
          </a:p>
          <a:p>
            <a:pPr marL="342900" lvl="2" indent="-342900" defTabSz="1219140" fontAlgn="base">
              <a:lnSpc>
                <a:spcPct val="110000"/>
              </a:lnSpc>
              <a:spcBef>
                <a:spcPts val="1000"/>
              </a:spcBef>
              <a:defRPr/>
            </a:pPr>
            <a:r>
              <a:rPr lang="fr-FR" sz="2400" b="1">
                <a:latin typeface="Arial" panose="020B0604020202020204" pitchFamily="34" charset="0"/>
                <a:ea typeface="+mn-lt"/>
                <a:cs typeface="Arial" panose="020B0604020202020204" pitchFamily="34" charset="0"/>
              </a:rPr>
              <a:t>↑ </a:t>
            </a:r>
            <a:r>
              <a:rPr lang="fr-FR" sz="2400">
                <a:latin typeface="Arial" panose="020B0604020202020204" pitchFamily="34" charset="0"/>
                <a:ea typeface="+mn-lt"/>
                <a:cs typeface="Arial" panose="020B0604020202020204" pitchFamily="34" charset="0"/>
              </a:rPr>
              <a:t>biodiversité</a:t>
            </a:r>
          </a:p>
          <a:p>
            <a:pPr marL="342900" lvl="2" indent="-342900" defTabSz="1219140">
              <a:lnSpc>
                <a:spcPct val="110000"/>
              </a:lnSpc>
              <a:spcBef>
                <a:spcPts val="1000"/>
              </a:spcBef>
              <a:defRPr/>
            </a:pPr>
            <a:r>
              <a:rPr lang="fr-FR" sz="2400" b="1">
                <a:latin typeface="Arial" panose="020B0604020202020204" pitchFamily="34" charset="0"/>
                <a:ea typeface="+mn-lt"/>
                <a:cs typeface="Arial" panose="020B0604020202020204" pitchFamily="34" charset="0"/>
              </a:rPr>
              <a:t>↑ </a:t>
            </a:r>
            <a:r>
              <a:rPr lang="fr-CA" sz="2400">
                <a:latin typeface="Arial" panose="020B0604020202020204" pitchFamily="34" charset="0"/>
                <a:ea typeface="+mn-lt"/>
                <a:cs typeface="Arial" panose="020B0604020202020204" pitchFamily="34" charset="0"/>
              </a:rPr>
              <a:t>services écologiques rendus</a:t>
            </a:r>
          </a:p>
        </p:txBody>
      </p:sp>
      <p:pic>
        <p:nvPicPr>
          <p:cNvPr id="11" name="Image 10">
            <a:extLst>
              <a:ext uri="{FF2B5EF4-FFF2-40B4-BE49-F238E27FC236}">
                <a16:creationId xmlns:a16="http://schemas.microsoft.com/office/drawing/2014/main" id="{CCC3F3FD-BEA7-0256-A4F6-BE0DCFC0F09C}"/>
              </a:ext>
            </a:extLst>
          </p:cNvPr>
          <p:cNvPicPr>
            <a:picLocks noChangeAspect="1"/>
          </p:cNvPicPr>
          <p:nvPr>
            <p:custDataLst>
              <p:tags r:id="rId5"/>
            </p:custDataLst>
          </p:nvPr>
        </p:nvPicPr>
        <p:blipFill rotWithShape="1">
          <a:blip r:embed="rId10" cstate="print">
            <a:extLst>
              <a:ext uri="{28A0092B-C50C-407E-A947-70E740481C1C}">
                <a14:useLocalDpi xmlns:a14="http://schemas.microsoft.com/office/drawing/2010/main"/>
              </a:ext>
            </a:extLst>
          </a:blip>
          <a:srcRect/>
          <a:stretch/>
        </p:blipFill>
        <p:spPr>
          <a:xfrm>
            <a:off x="10131951" y="197835"/>
            <a:ext cx="1595243" cy="1595243"/>
          </a:xfrm>
          <a:prstGeom prst="ellipse">
            <a:avLst/>
          </a:prstGeom>
        </p:spPr>
      </p:pic>
      <p:pic>
        <p:nvPicPr>
          <p:cNvPr id="12" name="Image 11">
            <a:extLst>
              <a:ext uri="{FF2B5EF4-FFF2-40B4-BE49-F238E27FC236}">
                <a16:creationId xmlns:a16="http://schemas.microsoft.com/office/drawing/2014/main" id="{889EA9C1-5DB4-60CB-CE3E-FDF1A9D52F7A}"/>
              </a:ext>
            </a:extLst>
          </p:cNvPr>
          <p:cNvPicPr>
            <a:picLocks noChangeAspect="1"/>
          </p:cNvPicPr>
          <p:nvPr>
            <p:custDataLst>
              <p:tags r:id="rId6"/>
            </p:custDataLst>
          </p:nvPr>
        </p:nvPicPr>
        <p:blipFill rotWithShape="1">
          <a:blip r:embed="rId11" cstate="print">
            <a:extLst>
              <a:ext uri="{28A0092B-C50C-407E-A947-70E740481C1C}">
                <a14:useLocalDpi xmlns:a14="http://schemas.microsoft.com/office/drawing/2010/main"/>
              </a:ext>
            </a:extLst>
          </a:blip>
          <a:srcRect/>
          <a:stretch/>
        </p:blipFill>
        <p:spPr>
          <a:xfrm>
            <a:off x="3919652" y="1668239"/>
            <a:ext cx="1541675" cy="1541675"/>
          </a:xfrm>
          <a:prstGeom prst="ellipse">
            <a:avLst/>
          </a:prstGeom>
        </p:spPr>
      </p:pic>
      <p:sp>
        <p:nvSpPr>
          <p:cNvPr id="4" name="ZoneTexte 3">
            <a:extLst>
              <a:ext uri="{FF2B5EF4-FFF2-40B4-BE49-F238E27FC236}">
                <a16:creationId xmlns:a16="http://schemas.microsoft.com/office/drawing/2014/main" id="{68C3944F-B23F-520F-7618-DBD3E130DC16}"/>
              </a:ext>
            </a:extLst>
          </p:cNvPr>
          <p:cNvSpPr txBox="1"/>
          <p:nvPr>
            <p:custDataLst>
              <p:tags r:id="rId7"/>
            </p:custDataLst>
          </p:nvPr>
        </p:nvSpPr>
        <p:spPr>
          <a:xfrm>
            <a:off x="271401" y="279507"/>
            <a:ext cx="10379852"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pPr lvl="0">
              <a:defRPr/>
            </a:pPr>
            <a:r>
              <a:rPr lang="fr-FR"/>
              <a:t>PARTIE 2 – LE CONCEPT D’AMÉNAGEMENT</a:t>
            </a:r>
            <a:endParaRPr lang="fr-FR" sz="1600" b="0">
              <a:solidFill>
                <a:prstClr val="black"/>
              </a:solidFill>
            </a:endParaRPr>
          </a:p>
        </p:txBody>
      </p:sp>
    </p:spTree>
    <p:extLst>
      <p:ext uri="{BB962C8B-B14F-4D97-AF65-F5344CB8AC3E}">
        <p14:creationId xmlns:p14="http://schemas.microsoft.com/office/powerpoint/2010/main" val="3092147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46405-0772-1B64-A04C-C42D015C8D53}"/>
            </a:ext>
          </a:extLst>
        </p:cNvPr>
        <p:cNvGrpSpPr/>
        <p:nvPr/>
      </p:nvGrpSpPr>
      <p:grpSpPr>
        <a:xfrm>
          <a:off x="0" y="0"/>
          <a:ext cx="0" cy="0"/>
          <a:chOff x="0" y="0"/>
          <a:chExt cx="0" cy="0"/>
        </a:xfrm>
      </p:grpSpPr>
      <p:sp>
        <p:nvSpPr>
          <p:cNvPr id="11" name="Footer Placeholder 3">
            <a:extLst>
              <a:ext uri="{FF2B5EF4-FFF2-40B4-BE49-F238E27FC236}">
                <a16:creationId xmlns:a16="http://schemas.microsoft.com/office/drawing/2014/main" id="{01241210-78C4-A08D-D8AF-2C046CE86BE6}"/>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Service de la planification de l’aménagement et de l’environnement </a:t>
            </a:r>
          </a:p>
        </p:txBody>
      </p:sp>
      <p:sp>
        <p:nvSpPr>
          <p:cNvPr id="3" name="ZoneTexte 2">
            <a:extLst>
              <a:ext uri="{FF2B5EF4-FFF2-40B4-BE49-F238E27FC236}">
                <a16:creationId xmlns:a16="http://schemas.microsoft.com/office/drawing/2014/main" id="{5CFBFCA5-6E8C-703F-416F-77E19EEEA7B4}"/>
              </a:ext>
            </a:extLst>
          </p:cNvPr>
          <p:cNvSpPr txBox="1"/>
          <p:nvPr>
            <p:custDataLst>
              <p:tags r:id="rId2"/>
            </p:custDataLst>
          </p:nvPr>
        </p:nvSpPr>
        <p:spPr>
          <a:xfrm>
            <a:off x="271401" y="279507"/>
            <a:ext cx="10379852"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pPr lvl="0">
              <a:defRPr/>
            </a:pPr>
            <a:r>
              <a:rPr lang="fr-FR"/>
              <a:t>PARTIE 2 – LE CONCEPT D’AMÉNAGEMENT</a:t>
            </a:r>
            <a:endParaRPr lang="fr-FR" sz="1600" b="0">
              <a:solidFill>
                <a:prstClr val="black"/>
              </a:solidFill>
            </a:endParaRPr>
          </a:p>
        </p:txBody>
      </p:sp>
      <p:sp>
        <p:nvSpPr>
          <p:cNvPr id="5" name="ZoneTexte 4">
            <a:extLst>
              <a:ext uri="{FF2B5EF4-FFF2-40B4-BE49-F238E27FC236}">
                <a16:creationId xmlns:a16="http://schemas.microsoft.com/office/drawing/2014/main" id="{B1B69688-789E-0B14-6C7E-B8581EAB2920}"/>
              </a:ext>
            </a:extLst>
          </p:cNvPr>
          <p:cNvSpPr txBox="1"/>
          <p:nvPr>
            <p:custDataLst>
              <p:tags r:id="rId3"/>
            </p:custDataLst>
          </p:nvPr>
        </p:nvSpPr>
        <p:spPr>
          <a:xfrm>
            <a:off x="271401" y="991507"/>
            <a:ext cx="11812660" cy="461665"/>
          </a:xfrm>
          <a:prstGeom prst="rect">
            <a:avLst/>
          </a:prstGeom>
          <a:noFill/>
        </p:spPr>
        <p:txBody>
          <a:bodyPr wrap="square" lIns="91440" tIns="45720" rIns="91440" bIns="45720" rtlCol="0" anchor="t">
            <a:spAutoFit/>
          </a:bodyPr>
          <a:lstStyle/>
          <a:p>
            <a:pPr>
              <a:defRPr/>
            </a:pPr>
            <a:r>
              <a:rPr lang="fr-FR" sz="2400" b="1" cap="all">
                <a:solidFill>
                  <a:srgbClr val="0070C0"/>
                </a:solidFill>
                <a:latin typeface="Arial"/>
                <a:cs typeface="Arial"/>
              </a:rPr>
              <a:t>Scénarios possibles pour le recouvrement</a:t>
            </a:r>
          </a:p>
        </p:txBody>
      </p:sp>
      <p:pic>
        <p:nvPicPr>
          <p:cNvPr id="14" name="Image 13">
            <a:extLst>
              <a:ext uri="{FF2B5EF4-FFF2-40B4-BE49-F238E27FC236}">
                <a16:creationId xmlns:a16="http://schemas.microsoft.com/office/drawing/2014/main" id="{077526ED-0303-BD1D-F7E8-77E37B529818}"/>
              </a:ext>
            </a:extLst>
          </p:cNvPr>
          <p:cNvPicPr>
            <a:picLocks noChangeAspect="1"/>
          </p:cNvPicPr>
          <p:nvPr>
            <p:custDataLst>
              <p:tags r:id="rId4"/>
            </p:custDataLst>
          </p:nvPr>
        </p:nvPicPr>
        <p:blipFill>
          <a:blip r:embed="rId8"/>
          <a:stretch>
            <a:fillRect/>
          </a:stretch>
        </p:blipFill>
        <p:spPr>
          <a:xfrm>
            <a:off x="1146909" y="1580397"/>
            <a:ext cx="10061644" cy="4303392"/>
          </a:xfrm>
          <a:prstGeom prst="rect">
            <a:avLst/>
          </a:prstGeom>
        </p:spPr>
      </p:pic>
      <p:sp>
        <p:nvSpPr>
          <p:cNvPr id="15" name="ZoneTexte 14">
            <a:extLst>
              <a:ext uri="{FF2B5EF4-FFF2-40B4-BE49-F238E27FC236}">
                <a16:creationId xmlns:a16="http://schemas.microsoft.com/office/drawing/2014/main" id="{84339EF4-927E-6FE6-C0E4-81E36D16FC60}"/>
              </a:ext>
            </a:extLst>
          </p:cNvPr>
          <p:cNvSpPr txBox="1"/>
          <p:nvPr>
            <p:custDataLst>
              <p:tags r:id="rId5"/>
            </p:custDataLst>
          </p:nvPr>
        </p:nvSpPr>
        <p:spPr>
          <a:xfrm>
            <a:off x="9170204" y="1222339"/>
            <a:ext cx="2038349" cy="369332"/>
          </a:xfrm>
          <a:prstGeom prst="rect">
            <a:avLst/>
          </a:prstGeom>
          <a:noFill/>
        </p:spPr>
        <p:txBody>
          <a:bodyPr wrap="square" rtlCol="0">
            <a:spAutoFit/>
          </a:bodyPr>
          <a:lstStyle/>
          <a:p>
            <a:r>
              <a:rPr lang="fr-CA" b="1" dirty="0">
                <a:solidFill>
                  <a:srgbClr val="FF0000"/>
                </a:solidFill>
                <a:latin typeface="Arial" panose="020B0604020202020204" pitchFamily="34" charset="0"/>
                <a:cs typeface="Arial" panose="020B0604020202020204" pitchFamily="34" charset="0"/>
              </a:rPr>
              <a:t>Scénario retenu</a:t>
            </a:r>
          </a:p>
        </p:txBody>
      </p:sp>
    </p:spTree>
    <p:extLst>
      <p:ext uri="{BB962C8B-B14F-4D97-AF65-F5344CB8AC3E}">
        <p14:creationId xmlns:p14="http://schemas.microsoft.com/office/powerpoint/2010/main" val="2294697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FF81D-ED5D-54B3-0EF9-40184B4A7218}"/>
              </a:ext>
            </a:extLst>
          </p:cNvPr>
          <p:cNvSpPr>
            <a:spLocks noGrp="1"/>
          </p:cNvSpPr>
          <p:nvPr>
            <p:ph type="title"/>
            <p:custDataLst>
              <p:tags r:id="rId1"/>
            </p:custDataLst>
          </p:nvPr>
        </p:nvSpPr>
        <p:spPr>
          <a:xfrm>
            <a:off x="981526" y="4320740"/>
            <a:ext cx="10414149" cy="2452687"/>
          </a:xfrm>
        </p:spPr>
        <p:txBody>
          <a:bodyPr vert="horz" lIns="91440" tIns="45720" rIns="91440" bIns="45720" rtlCol="0" anchor="ctr">
            <a:normAutofit/>
          </a:bodyPr>
          <a:lstStyle/>
          <a:p>
            <a:r>
              <a:rPr lang="en-US" sz="3600">
                <a:solidFill>
                  <a:schemeClr val="tx1"/>
                </a:solidFill>
              </a:rPr>
              <a:t>PARTIE 3 – LES INFRASTRUCTURES VERTES</a:t>
            </a:r>
          </a:p>
        </p:txBody>
      </p:sp>
      <p:pic>
        <p:nvPicPr>
          <p:cNvPr id="3" name="Image 2" descr="Une image contenant plein air, arbre, eau, herbe&#10;&#10;Le contenu généré par l’IA peut être incorrect.">
            <a:extLst>
              <a:ext uri="{FF2B5EF4-FFF2-40B4-BE49-F238E27FC236}">
                <a16:creationId xmlns:a16="http://schemas.microsoft.com/office/drawing/2014/main" id="{258DC8C7-700D-1BCA-8194-31D6D8E5BEA7}"/>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a:ext>
            </a:extLst>
          </a:blip>
          <a:stretch>
            <a:fillRect/>
          </a:stretch>
        </p:blipFill>
        <p:spPr>
          <a:xfrm>
            <a:off x="1702066" y="190451"/>
            <a:ext cx="8787865" cy="4943174"/>
          </a:xfrm>
          <a:prstGeom prst="rect">
            <a:avLst/>
          </a:prstGeom>
        </p:spPr>
      </p:pic>
    </p:spTree>
    <p:extLst>
      <p:ext uri="{BB962C8B-B14F-4D97-AF65-F5344CB8AC3E}">
        <p14:creationId xmlns:p14="http://schemas.microsoft.com/office/powerpoint/2010/main" val="287898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DCD5-0DAD-77B5-3E3D-BAD2193F25BF}"/>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D5B7B4C-6065-D12C-92D8-F6FFCA81759E}"/>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4D07BB49-920C-2833-8031-88761971F4C9}"/>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Concept global de drainage</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972B072D-25FC-39F4-22E3-EBD748F6D501}"/>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D380A12C-5D8E-CC82-E917-2248AABF8620}"/>
              </a:ext>
            </a:extLst>
          </p:cNvPr>
          <p:cNvSpPr txBox="1"/>
          <p:nvPr>
            <p:custDataLst>
              <p:tags r:id="rId4"/>
            </p:custDataLst>
          </p:nvPr>
        </p:nvSpPr>
        <p:spPr>
          <a:xfrm>
            <a:off x="6096000" y="1736381"/>
            <a:ext cx="5510645" cy="3693319"/>
          </a:xfrm>
          <a:prstGeom prst="rect">
            <a:avLst/>
          </a:prstGeom>
          <a:noFill/>
        </p:spPr>
        <p:txBody>
          <a:bodyPr wrap="square">
            <a:spAutoFit/>
          </a:bodyPr>
          <a:lstStyle/>
          <a:p>
            <a:pPr algn="l"/>
            <a:r>
              <a:rPr lang="fr-CA" b="1" dirty="0">
                <a:latin typeface="Arial" panose="020B0604020202020204" pitchFamily="34" charset="0"/>
                <a:cs typeface="Arial" panose="020B0604020202020204" pitchFamily="34" charset="0"/>
              </a:rPr>
              <a:t>Objectifs de la gestion des eaux pluviales : </a:t>
            </a:r>
          </a:p>
          <a:p>
            <a:pPr algn="l"/>
            <a:endParaRPr lang="fr-CA" dirty="0">
              <a:latin typeface="Arial" panose="020B0604020202020204" pitchFamily="34" charset="0"/>
              <a:cs typeface="Arial" panose="020B0604020202020204" pitchFamily="34" charset="0"/>
            </a:endParaRPr>
          </a:p>
          <a:p>
            <a:pPr marL="342900" indent="-342900" algn="l">
              <a:buFont typeface="+mj-lt"/>
              <a:buAutoNum type="arabicPeriod"/>
            </a:pPr>
            <a:r>
              <a:rPr lang="fr-CA" dirty="0">
                <a:latin typeface="Arial" panose="020B0604020202020204" pitchFamily="34" charset="0"/>
                <a:cs typeface="Arial" panose="020B0604020202020204" pitchFamily="34" charset="0"/>
              </a:rPr>
              <a:t>D</a:t>
            </a:r>
            <a:r>
              <a:rPr lang="fr-CA" sz="1800" b="0" i="0" u="none" strike="noStrike" baseline="0" dirty="0">
                <a:latin typeface="Arial" panose="020B0604020202020204" pitchFamily="34" charset="0"/>
                <a:cs typeface="Arial" panose="020B0604020202020204" pitchFamily="34" charset="0"/>
              </a:rPr>
              <a:t>iminuer la quantité d’eau de ruissellement produite et ralentir son écoulement</a:t>
            </a:r>
          </a:p>
          <a:p>
            <a:pPr marL="342900" indent="-342900" algn="l">
              <a:buFont typeface="+mj-lt"/>
              <a:buAutoNum type="arabicPeriod"/>
            </a:pPr>
            <a:r>
              <a:rPr lang="fr-CA" sz="1800" b="0" i="0" u="none" strike="noStrike" baseline="0" dirty="0">
                <a:latin typeface="Arial" panose="020B0604020202020204" pitchFamily="34" charset="0"/>
                <a:cs typeface="Arial" panose="020B0604020202020204" pitchFamily="34" charset="0"/>
              </a:rPr>
              <a:t>Améliorer la qualité de l</a:t>
            </a:r>
            <a:r>
              <a:rPr lang="fr-CA" dirty="0">
                <a:latin typeface="Arial" panose="020B0604020202020204" pitchFamily="34" charset="0"/>
                <a:cs typeface="Arial" panose="020B0604020202020204" pitchFamily="34" charset="0"/>
              </a:rPr>
              <a:t>’</a:t>
            </a:r>
            <a:r>
              <a:rPr lang="fr-CA" sz="1800" b="0" i="0" u="none" strike="noStrike" baseline="0" dirty="0">
                <a:latin typeface="Arial" panose="020B0604020202020204" pitchFamily="34" charset="0"/>
                <a:cs typeface="Arial" panose="020B0604020202020204" pitchFamily="34" charset="0"/>
              </a:rPr>
              <a:t>eau par des procédés de sédimentation, décantation et biofiltration</a:t>
            </a:r>
          </a:p>
          <a:p>
            <a:pPr marL="342900" indent="-342900" algn="l">
              <a:buFont typeface="+mj-lt"/>
              <a:buAutoNum type="arabicPeriod"/>
            </a:pPr>
            <a:r>
              <a:rPr lang="fr-CA" sz="1800" b="0" i="0" u="none" strike="noStrike" baseline="0" dirty="0">
                <a:latin typeface="Arial" panose="020B0604020202020204" pitchFamily="34" charset="0"/>
                <a:cs typeface="Arial" panose="020B0604020202020204" pitchFamily="34" charset="0"/>
              </a:rPr>
              <a:t>Recharger la nappe phréatique en infiltrant le maximum d’eau possibl</a:t>
            </a:r>
            <a:r>
              <a:rPr lang="fr-CA" dirty="0">
                <a:latin typeface="Arial" panose="020B0604020202020204" pitchFamily="34" charset="0"/>
                <a:cs typeface="Arial" panose="020B0604020202020204" pitchFamily="34" charset="0"/>
              </a:rPr>
              <a:t>e</a:t>
            </a:r>
          </a:p>
          <a:p>
            <a:pPr marL="342900" indent="-342900" algn="l">
              <a:buFont typeface="+mj-lt"/>
              <a:buAutoNum type="arabicPeriod"/>
            </a:pPr>
            <a:r>
              <a:rPr lang="fr-CA" dirty="0">
                <a:latin typeface="Arial" panose="020B0604020202020204" pitchFamily="34" charset="0"/>
                <a:cs typeface="Arial" panose="020B0604020202020204" pitchFamily="34" charset="0"/>
              </a:rPr>
              <a:t>Suivre</a:t>
            </a:r>
            <a:r>
              <a:rPr lang="fr-CA" sz="1800" b="0" i="0" u="none" strike="noStrike" baseline="0" dirty="0">
                <a:latin typeface="Arial" panose="020B0604020202020204" pitchFamily="34" charset="0"/>
                <a:cs typeface="Arial" panose="020B0604020202020204" pitchFamily="34" charset="0"/>
              </a:rPr>
              <a:t> les normes de conception (CSA W200:18) et de construction (CSA W201:18) des systèmes de biorétention</a:t>
            </a:r>
          </a:p>
          <a:p>
            <a:pPr marL="342900" indent="-342900" algn="l">
              <a:buFont typeface="+mj-lt"/>
              <a:buAutoNum type="arabicPeriod"/>
            </a:pPr>
            <a:r>
              <a:rPr lang="fr-CA" sz="1800" b="0" i="0" u="none" strike="noStrike" baseline="0" dirty="0">
                <a:latin typeface="Arial" panose="020B0604020202020204" pitchFamily="34" charset="0"/>
                <a:cs typeface="Arial" panose="020B0604020202020204" pitchFamily="34" charset="0"/>
              </a:rPr>
              <a:t>Ne rejeter aucune eau pluviale </a:t>
            </a:r>
            <a:r>
              <a:rPr lang="fr-CA" dirty="0">
                <a:latin typeface="Arial" panose="020B0604020202020204" pitchFamily="34" charset="0"/>
                <a:cs typeface="Arial" panose="020B0604020202020204" pitchFamily="34" charset="0"/>
              </a:rPr>
              <a:t>et éviter tout </a:t>
            </a:r>
            <a:r>
              <a:rPr lang="fr-CA" sz="1800" b="0" i="0" u="none" strike="noStrike" baseline="0" dirty="0">
                <a:latin typeface="Arial" panose="020B0604020202020204" pitchFamily="34" charset="0"/>
                <a:cs typeface="Arial" panose="020B0604020202020204" pitchFamily="34" charset="0"/>
              </a:rPr>
              <a:t>ruissellement vers les lacs</a:t>
            </a:r>
            <a:endParaRPr lang="fr-CA"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5C3B6E17-17EB-7226-D1AB-1835C2A0B36B}"/>
              </a:ext>
            </a:extLst>
          </p:cNvPr>
          <p:cNvSpPr txBox="1"/>
          <p:nvPr>
            <p:custDataLst>
              <p:tags r:id="rId5"/>
            </p:custDataLst>
          </p:nvPr>
        </p:nvSpPr>
        <p:spPr>
          <a:xfrm>
            <a:off x="271401" y="1736381"/>
            <a:ext cx="5158671" cy="1200329"/>
          </a:xfrm>
          <a:prstGeom prst="rect">
            <a:avLst/>
          </a:prstGeom>
          <a:noFill/>
        </p:spPr>
        <p:txBody>
          <a:bodyPr wrap="square">
            <a:spAutoFit/>
          </a:bodyPr>
          <a:lstStyle/>
          <a:p>
            <a:pPr marL="285750" indent="-285750">
              <a:buFont typeface="Arial" panose="020B0604020202020204" pitchFamily="34" charset="0"/>
              <a:buChar char="•"/>
            </a:pPr>
            <a:r>
              <a:rPr lang="fr-CA" sz="1800" b="1" dirty="0">
                <a:effectLst/>
                <a:latin typeface="Arial" panose="020B0604020202020204" pitchFamily="34" charset="0"/>
                <a:ea typeface="Aptos" panose="020B0004020202020204" pitchFamily="34" charset="0"/>
                <a:cs typeface="Arial" panose="020B0604020202020204" pitchFamily="34" charset="0"/>
              </a:rPr>
              <a:t>Basé sur les principes naturels de décantation, d’infiltration et de filtration</a:t>
            </a:r>
            <a:r>
              <a:rPr lang="fr-CA" sz="1800" dirty="0">
                <a:effectLst/>
                <a:latin typeface="Arial" panose="020B0604020202020204" pitchFamily="34" charset="0"/>
                <a:ea typeface="Aptos" panose="020B0004020202020204" pitchFamily="34" charset="0"/>
                <a:cs typeface="Arial" panose="020B0604020202020204" pitchFamily="34" charset="0"/>
              </a:rPr>
              <a:t> par le sol et les végétaux, le stationnement met de l’avant des </a:t>
            </a:r>
            <a:r>
              <a:rPr lang="fr-CA" sz="1800" b="1" dirty="0">
                <a:effectLst/>
                <a:latin typeface="Arial" panose="020B0604020202020204" pitchFamily="34" charset="0"/>
                <a:ea typeface="Aptos" panose="020B0004020202020204" pitchFamily="34" charset="0"/>
                <a:cs typeface="Arial" panose="020B0604020202020204" pitchFamily="34" charset="0"/>
              </a:rPr>
              <a:t>infrastructures vertes</a:t>
            </a:r>
            <a:r>
              <a:rPr lang="fr-CA" sz="1800" dirty="0">
                <a:effectLst/>
                <a:latin typeface="Arial" panose="020B0604020202020204" pitchFamily="34" charset="0"/>
                <a:ea typeface="Aptos" panose="020B00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581A5D95-B7F7-4E6C-E2FE-2F8DD107EEBB}"/>
              </a:ext>
            </a:extLst>
          </p:cNvPr>
          <p:cNvSpPr txBox="1"/>
          <p:nvPr>
            <p:custDataLst>
              <p:tags r:id="rId6"/>
            </p:custDataLst>
          </p:nvPr>
        </p:nvSpPr>
        <p:spPr>
          <a:xfrm>
            <a:off x="271401" y="3583040"/>
            <a:ext cx="5370863" cy="2031325"/>
          </a:xfrm>
          <a:prstGeom prst="rect">
            <a:avLst/>
          </a:prstGeom>
          <a:noFill/>
        </p:spPr>
        <p:txBody>
          <a:bodyPr wrap="square">
            <a:spAutoFit/>
          </a:bodyPr>
          <a:lstStyle/>
          <a:p>
            <a:pPr marL="285750" indent="-285750">
              <a:buFont typeface="Arial" panose="020B0604020202020204" pitchFamily="34" charset="0"/>
              <a:buChar char="•"/>
            </a:pPr>
            <a:r>
              <a:rPr lang="fr-CA" sz="1800" b="1" dirty="0">
                <a:effectLst/>
                <a:latin typeface="Arial" panose="020B0604020202020204" pitchFamily="34" charset="0"/>
                <a:ea typeface="Aptos" panose="020B0004020202020204" pitchFamily="34" charset="0"/>
                <a:cs typeface="Arial" panose="020B0604020202020204" pitchFamily="34" charset="0"/>
              </a:rPr>
              <a:t>Basé sur les principes du double drainage</a:t>
            </a:r>
            <a:r>
              <a:rPr lang="fr-CA" sz="1800" dirty="0">
                <a:effectLst/>
                <a:latin typeface="Arial" panose="020B0604020202020204" pitchFamily="34" charset="0"/>
                <a:ea typeface="Aptos" panose="020B0004020202020204" pitchFamily="34" charset="0"/>
                <a:cs typeface="Arial" panose="020B0604020202020204" pitchFamily="34" charset="0"/>
              </a:rPr>
              <a:t>, c'est-à-dire en tenant compte de l’écoulement en surface et de l’écoulement en conduite :</a:t>
            </a:r>
          </a:p>
          <a:p>
            <a:pPr marL="742950" lvl="1" indent="-285750">
              <a:buFont typeface="Arial" panose="020B0604020202020204" pitchFamily="34" charset="0"/>
              <a:buChar char="•"/>
            </a:pPr>
            <a:r>
              <a:rPr lang="fr-CA" sz="1800" dirty="0">
                <a:effectLst/>
                <a:latin typeface="Arial" panose="020B0604020202020204" pitchFamily="34" charset="0"/>
                <a:ea typeface="Aptos" panose="020B0004020202020204" pitchFamily="34" charset="0"/>
                <a:cs typeface="Arial" panose="020B0604020202020204" pitchFamily="34" charset="0"/>
              </a:rPr>
              <a:t>Optimisation du diamètre des conduites afin d’éviter un surdimensionnement inutile</a:t>
            </a:r>
          </a:p>
          <a:p>
            <a:pPr marL="742950" lvl="1" indent="-285750">
              <a:buFont typeface="Arial" panose="020B0604020202020204" pitchFamily="34" charset="0"/>
              <a:buChar char="•"/>
            </a:pPr>
            <a:r>
              <a:rPr lang="fr-CA" dirty="0">
                <a:latin typeface="Arial" panose="020B0604020202020204" pitchFamily="34" charset="0"/>
                <a:cs typeface="Arial" panose="020B0604020202020204" pitchFamily="34" charset="0"/>
              </a:rPr>
              <a:t>Installation d’un seul régulateur de débit au dernier puisard</a:t>
            </a:r>
          </a:p>
        </p:txBody>
      </p:sp>
    </p:spTree>
    <p:extLst>
      <p:ext uri="{BB962C8B-B14F-4D97-AF65-F5344CB8AC3E}">
        <p14:creationId xmlns:p14="http://schemas.microsoft.com/office/powerpoint/2010/main" val="3050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83E88-DFB4-B5E5-F36B-2A3396552BE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1A81E23-C326-9F21-E077-14EFA58BAE03}"/>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3 – LES INFRASTRUCTURES VERTES</a:t>
            </a:r>
          </a:p>
        </p:txBody>
      </p:sp>
      <p:sp>
        <p:nvSpPr>
          <p:cNvPr id="12" name="Footer Placeholder 3">
            <a:extLst>
              <a:ext uri="{FF2B5EF4-FFF2-40B4-BE49-F238E27FC236}">
                <a16:creationId xmlns:a16="http://schemas.microsoft.com/office/drawing/2014/main" id="{056DAB0C-630A-CF7C-EADC-B37A50A5BB99}"/>
              </a:ext>
            </a:extLst>
          </p:cNvPr>
          <p:cNvSpPr>
            <a:spLocks noGrp="1"/>
          </p:cNvSpPr>
          <p:nvPr>
            <p:custDataLst>
              <p:tags r:id="rId2"/>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9" name="ZoneTexte 8">
            <a:extLst>
              <a:ext uri="{FF2B5EF4-FFF2-40B4-BE49-F238E27FC236}">
                <a16:creationId xmlns:a16="http://schemas.microsoft.com/office/drawing/2014/main" id="{F2403504-050A-BE37-E0B2-8B9B5C00DAF2}"/>
              </a:ext>
            </a:extLst>
          </p:cNvPr>
          <p:cNvSpPr txBox="1"/>
          <p:nvPr>
            <p:custDataLst>
              <p:tags r:id="rId3"/>
            </p:custDataLst>
          </p:nvPr>
        </p:nvSpPr>
        <p:spPr>
          <a:xfrm>
            <a:off x="8138895" y="980021"/>
            <a:ext cx="3954623" cy="3152594"/>
          </a:xfrm>
          <a:prstGeom prst="rect">
            <a:avLst/>
          </a:prstGeom>
          <a:noFill/>
        </p:spPr>
        <p:txBody>
          <a:bodyPr wrap="square">
            <a:spAutoFit/>
          </a:bodyPr>
          <a:lstStyle/>
          <a:p>
            <a:pPr>
              <a:spcAft>
                <a:spcPts val="1200"/>
              </a:spcAft>
            </a:pPr>
            <a:r>
              <a:rPr lang="fr-CA" b="1" dirty="0">
                <a:latin typeface="Arial" panose="020B0604020202020204" pitchFamily="34" charset="0"/>
                <a:ea typeface="Calibri" panose="020F0502020204030204" pitchFamily="34" charset="0"/>
                <a:cs typeface="Arial" panose="020B0604020202020204" pitchFamily="34" charset="0"/>
              </a:rPr>
              <a:t>B</a:t>
            </a:r>
            <a:r>
              <a:rPr lang="fr-CA" sz="1800" b="1" dirty="0">
                <a:effectLst/>
                <a:latin typeface="Arial" panose="020B0604020202020204" pitchFamily="34" charset="0"/>
                <a:ea typeface="Calibri" panose="020F0502020204030204" pitchFamily="34" charset="0"/>
                <a:cs typeface="Arial" panose="020B0604020202020204" pitchFamily="34" charset="0"/>
              </a:rPr>
              <a:t>assin versant du stationnement</a:t>
            </a:r>
          </a:p>
          <a:p>
            <a:pPr marL="285750" indent="-285750">
              <a:spcAft>
                <a:spcPts val="1200"/>
              </a:spcAft>
              <a:buFont typeface="Arial" panose="020B0604020202020204" pitchFamily="34" charset="0"/>
              <a:buChar char="•"/>
            </a:pPr>
            <a:r>
              <a:rPr lang="fr-CA" dirty="0">
                <a:latin typeface="Arial" panose="020B0604020202020204" pitchFamily="34" charset="0"/>
                <a:cs typeface="Arial" panose="020B0604020202020204" pitchFamily="34" charset="0"/>
              </a:rPr>
              <a:t>Superficie 0,71 ha et pente moyenne faible</a:t>
            </a:r>
          </a:p>
          <a:p>
            <a:pPr>
              <a:spcAft>
                <a:spcPts val="1200"/>
              </a:spcAft>
            </a:pPr>
            <a:r>
              <a:rPr lang="fr-CA" b="1" dirty="0">
                <a:latin typeface="Arial" panose="020B0604020202020204" pitchFamily="34" charset="0"/>
                <a:ea typeface="Calibri" panose="020F0502020204030204" pitchFamily="34" charset="0"/>
                <a:cs typeface="Arial" panose="020B0604020202020204" pitchFamily="34" charset="0"/>
              </a:rPr>
              <a:t>Ratio Imperméable / Perméable</a:t>
            </a:r>
          </a:p>
          <a:p>
            <a:pPr marL="285750" indent="-285750">
              <a:spcAft>
                <a:spcPts val="1200"/>
              </a:spcAft>
              <a:buFont typeface="Arial" panose="020B0604020202020204" pitchFamily="34" charset="0"/>
              <a:buChar char="•"/>
            </a:pPr>
            <a:r>
              <a:rPr lang="fr-CA" dirty="0">
                <a:latin typeface="Arial" panose="020B0604020202020204" pitchFamily="34" charset="0"/>
                <a:cs typeface="Arial" panose="020B0604020202020204" pitchFamily="34" charset="0"/>
              </a:rPr>
              <a:t>Noue côté ouest = 1 : 2.7</a:t>
            </a:r>
          </a:p>
          <a:p>
            <a:pPr marL="285750" indent="-285750">
              <a:spcAft>
                <a:spcPts val="1200"/>
              </a:spcAft>
              <a:buFont typeface="Arial" panose="020B0604020202020204" pitchFamily="34" charset="0"/>
              <a:buChar char="•"/>
            </a:pPr>
            <a:r>
              <a:rPr lang="fr-CA" dirty="0">
                <a:latin typeface="Arial" panose="020B0604020202020204" pitchFamily="34" charset="0"/>
                <a:cs typeface="Arial" panose="020B0604020202020204" pitchFamily="34" charset="0"/>
              </a:rPr>
              <a:t>Noue centrale = 1 : 3.6</a:t>
            </a:r>
          </a:p>
          <a:p>
            <a:pPr marL="285750" indent="-285750">
              <a:spcAft>
                <a:spcPts val="600"/>
              </a:spcAft>
              <a:buFont typeface="Arial" panose="020B0604020202020204" pitchFamily="34" charset="0"/>
              <a:buChar char="•"/>
            </a:pPr>
            <a:r>
              <a:rPr lang="fr-CA" dirty="0">
                <a:latin typeface="Arial" panose="020B0604020202020204" pitchFamily="34" charset="0"/>
                <a:cs typeface="Arial" panose="020B0604020202020204" pitchFamily="34" charset="0"/>
              </a:rPr>
              <a:t>Noue côté est = 1 : 12</a:t>
            </a:r>
            <a:endParaRPr lang="fr-CA"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r>
              <a:rPr lang="fr-CA" dirty="0">
                <a:latin typeface="Arial" panose="020B0604020202020204" pitchFamily="34" charset="0"/>
                <a:ea typeface="Calibri" panose="020F0502020204030204" pitchFamily="34" charset="0"/>
                <a:cs typeface="Arial" panose="020B0604020202020204" pitchFamily="34" charset="0"/>
              </a:rPr>
              <a:t> </a:t>
            </a:r>
            <a:endParaRPr lang="fr-CA"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 2">
            <a:extLst>
              <a:ext uri="{FF2B5EF4-FFF2-40B4-BE49-F238E27FC236}">
                <a16:creationId xmlns:a16="http://schemas.microsoft.com/office/drawing/2014/main" id="{C285D9A4-C827-A75F-CB85-18410B580975}"/>
              </a:ext>
            </a:extLst>
          </p:cNvPr>
          <p:cNvPicPr>
            <a:picLocks noChangeAspect="1"/>
          </p:cNvPicPr>
          <p:nvPr>
            <p:custDataLst>
              <p:tags r:id="rId4"/>
            </p:custDataLst>
          </p:nvPr>
        </p:nvPicPr>
        <p:blipFill>
          <a:blip r:embed="rId9" cstate="email">
            <a:extLst>
              <a:ext uri="{28A0092B-C50C-407E-A947-70E740481C1C}">
                <a14:useLocalDpi xmlns:a14="http://schemas.microsoft.com/office/drawing/2010/main"/>
              </a:ext>
            </a:extLst>
          </a:blip>
          <a:stretch>
            <a:fillRect/>
          </a:stretch>
        </p:blipFill>
        <p:spPr>
          <a:xfrm>
            <a:off x="409897" y="980021"/>
            <a:ext cx="7286417" cy="5345529"/>
          </a:xfrm>
          <a:prstGeom prst="rect">
            <a:avLst/>
          </a:prstGeom>
        </p:spPr>
      </p:pic>
      <p:sp>
        <p:nvSpPr>
          <p:cNvPr id="6" name="ZoneTexte 5">
            <a:extLst>
              <a:ext uri="{FF2B5EF4-FFF2-40B4-BE49-F238E27FC236}">
                <a16:creationId xmlns:a16="http://schemas.microsoft.com/office/drawing/2014/main" id="{05EF450E-2B1E-0F8B-4533-C51938CA6EE7}"/>
              </a:ext>
            </a:extLst>
          </p:cNvPr>
          <p:cNvSpPr txBox="1"/>
          <p:nvPr>
            <p:custDataLst>
              <p:tags r:id="rId5"/>
            </p:custDataLst>
          </p:nvPr>
        </p:nvSpPr>
        <p:spPr>
          <a:xfrm>
            <a:off x="8138895" y="4062097"/>
            <a:ext cx="3768436" cy="1569660"/>
          </a:xfrm>
          <a:prstGeom prst="rect">
            <a:avLst/>
          </a:prstGeom>
          <a:noFill/>
        </p:spPr>
        <p:txBody>
          <a:bodyPr wrap="square">
            <a:spAutoFit/>
          </a:bodyPr>
          <a:lstStyle/>
          <a:p>
            <a:r>
              <a:rPr lang="fr-CA" sz="1600" b="1" dirty="0">
                <a:latin typeface="Arial" panose="020B0604020202020204" pitchFamily="34" charset="0"/>
                <a:ea typeface="Aptos" panose="020B0004020202020204" pitchFamily="34" charset="0"/>
              </a:rPr>
              <a:t>À noter : </a:t>
            </a:r>
            <a:r>
              <a:rPr lang="fr-CA" sz="1600" dirty="0">
                <a:latin typeface="Arial" panose="020B0604020202020204" pitchFamily="34" charset="0"/>
                <a:ea typeface="Aptos" panose="020B0004020202020204" pitchFamily="34" charset="0"/>
              </a:rPr>
              <a:t>T</a:t>
            </a:r>
            <a:r>
              <a:rPr lang="fr-CA" sz="1600" dirty="0">
                <a:effectLst/>
                <a:latin typeface="Arial" panose="020B0604020202020204" pitchFamily="34" charset="0"/>
                <a:ea typeface="Aptos" panose="020B0004020202020204" pitchFamily="34" charset="0"/>
              </a:rPr>
              <a:t>oute la gestion des eaux pluviales est contrôlée à la source (</a:t>
            </a:r>
            <a:r>
              <a:rPr lang="fr-CA" sz="1600" b="1" dirty="0">
                <a:effectLst/>
                <a:latin typeface="Arial" panose="020B0604020202020204" pitchFamily="34" charset="0"/>
                <a:ea typeface="Aptos" panose="020B0004020202020204" pitchFamily="34" charset="0"/>
              </a:rPr>
              <a:t>récurrence </a:t>
            </a:r>
            <a:r>
              <a:rPr lang="fr-CA" sz="1600" dirty="0">
                <a:effectLst/>
                <a:latin typeface="Arial" panose="020B0604020202020204" pitchFamily="34" charset="0"/>
                <a:ea typeface="Aptos" panose="020B0004020202020204" pitchFamily="34" charset="0"/>
              </a:rPr>
              <a:t>de</a:t>
            </a:r>
            <a:r>
              <a:rPr lang="fr-CA" sz="1600" b="1" dirty="0">
                <a:effectLst/>
                <a:latin typeface="Arial" panose="020B0604020202020204" pitchFamily="34" charset="0"/>
                <a:ea typeface="Aptos" panose="020B0004020202020204" pitchFamily="34" charset="0"/>
              </a:rPr>
              <a:t> 100 ans</a:t>
            </a:r>
            <a:r>
              <a:rPr lang="fr-CA" sz="1600" dirty="0">
                <a:effectLst/>
                <a:latin typeface="Arial" panose="020B0604020202020204" pitchFamily="34" charset="0"/>
                <a:ea typeface="Aptos" panose="020B0004020202020204" pitchFamily="34" charset="0"/>
              </a:rPr>
              <a:t> pour une durée de 3 h), sans raccordement au réseau d’égout ni d’ajout d’exutoire aux lacs.</a:t>
            </a:r>
            <a:endParaRPr lang="fr-CA" sz="1600" dirty="0"/>
          </a:p>
        </p:txBody>
      </p:sp>
      <p:pic>
        <p:nvPicPr>
          <p:cNvPr id="11" name="Image 10">
            <a:extLst>
              <a:ext uri="{FF2B5EF4-FFF2-40B4-BE49-F238E27FC236}">
                <a16:creationId xmlns:a16="http://schemas.microsoft.com/office/drawing/2014/main" id="{C6953E39-6CBE-48B5-A9F7-5E92FA8A6C14}"/>
              </a:ext>
            </a:extLst>
          </p:cNvPr>
          <p:cNvPicPr>
            <a:picLocks noChangeAspect="1"/>
          </p:cNvPicPr>
          <p:nvPr>
            <p:custDataLst>
              <p:tags r:id="rId6"/>
            </p:custDataLst>
          </p:nvPr>
        </p:nvPicPr>
        <p:blipFill>
          <a:blip r:embed="rId10"/>
          <a:stretch>
            <a:fillRect/>
          </a:stretch>
        </p:blipFill>
        <p:spPr>
          <a:xfrm>
            <a:off x="613970" y="1578505"/>
            <a:ext cx="638264" cy="666843"/>
          </a:xfrm>
          <a:prstGeom prst="rect">
            <a:avLst/>
          </a:prstGeom>
        </p:spPr>
      </p:pic>
    </p:spTree>
    <p:extLst>
      <p:ext uri="{BB962C8B-B14F-4D97-AF65-F5344CB8AC3E}">
        <p14:creationId xmlns:p14="http://schemas.microsoft.com/office/powerpoint/2010/main" val="410373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2734-A284-1BC6-E159-B65A1D9B3313}"/>
            </a:ext>
          </a:extLst>
        </p:cNvPr>
        <p:cNvGrpSpPr/>
        <p:nvPr/>
      </p:nvGrpSpPr>
      <p:grpSpPr>
        <a:xfrm>
          <a:off x="0" y="0"/>
          <a:ext cx="0" cy="0"/>
          <a:chOff x="0" y="0"/>
          <a:chExt cx="0" cy="0"/>
        </a:xfrm>
      </p:grpSpPr>
      <p:sp>
        <p:nvSpPr>
          <p:cNvPr id="11" name="Footer Placeholder 3">
            <a:extLst>
              <a:ext uri="{FF2B5EF4-FFF2-40B4-BE49-F238E27FC236}">
                <a16:creationId xmlns:a16="http://schemas.microsoft.com/office/drawing/2014/main" id="{086D6D8D-F177-A685-EDC0-7A271CC44713}"/>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Service de la planification de l’aménagement et de l’environnement </a:t>
            </a:r>
          </a:p>
        </p:txBody>
      </p:sp>
      <p:sp>
        <p:nvSpPr>
          <p:cNvPr id="3" name="ZoneTexte 2">
            <a:extLst>
              <a:ext uri="{FF2B5EF4-FFF2-40B4-BE49-F238E27FC236}">
                <a16:creationId xmlns:a16="http://schemas.microsoft.com/office/drawing/2014/main" id="{40DF4730-AC91-7ADD-5201-8EBA4561452D}"/>
              </a:ext>
            </a:extLst>
          </p:cNvPr>
          <p:cNvSpPr txBox="1"/>
          <p:nvPr>
            <p:custDataLst>
              <p:tags r:id="rId2"/>
            </p:custDataLst>
          </p:nvPr>
        </p:nvSpPr>
        <p:spPr>
          <a:xfrm>
            <a:off x="271401" y="279507"/>
            <a:ext cx="10379852"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pPr lvl="0">
              <a:defRPr/>
            </a:pPr>
            <a:r>
              <a:rPr lang="fr-FR"/>
              <a:t>PARTIE 3 – LES INFRASTRUCTURES VERTES</a:t>
            </a:r>
            <a:endParaRPr lang="fr-FR" sz="1600" b="0">
              <a:solidFill>
                <a:prstClr val="black"/>
              </a:solidFill>
            </a:endParaRPr>
          </a:p>
        </p:txBody>
      </p:sp>
      <p:sp>
        <p:nvSpPr>
          <p:cNvPr id="10" name="ZoneTexte 9">
            <a:extLst>
              <a:ext uri="{FF2B5EF4-FFF2-40B4-BE49-F238E27FC236}">
                <a16:creationId xmlns:a16="http://schemas.microsoft.com/office/drawing/2014/main" id="{30AEDBDC-95FE-E162-9EA5-C6CA8360C671}"/>
              </a:ext>
            </a:extLst>
          </p:cNvPr>
          <p:cNvSpPr txBox="1"/>
          <p:nvPr>
            <p:custDataLst>
              <p:tags r:id="rId3"/>
            </p:custDataLst>
          </p:nvPr>
        </p:nvSpPr>
        <p:spPr>
          <a:xfrm>
            <a:off x="8701832" y="1957347"/>
            <a:ext cx="3384290" cy="2943306"/>
          </a:xfrm>
          <a:prstGeom prst="rect">
            <a:avLst/>
          </a:prstGeom>
          <a:noFill/>
        </p:spPr>
        <p:txBody>
          <a:bodyPr wrap="square">
            <a:spAutoFit/>
          </a:bodyPr>
          <a:lstStyle/>
          <a:p>
            <a:pPr marL="342900" indent="-342900">
              <a:lnSpc>
                <a:spcPct val="107000"/>
              </a:lnSpc>
              <a:spcAft>
                <a:spcPts val="400"/>
              </a:spcAft>
              <a:buFont typeface="Symbol" panose="05050102010706020507" pitchFamily="18" charset="2"/>
              <a:buChar char=""/>
            </a:pPr>
            <a:r>
              <a:rPr lang="fr-CA" b="1" kern="100" dirty="0">
                <a:latin typeface="Arial" panose="020B0604020202020204" pitchFamily="34" charset="0"/>
                <a:ea typeface="Aptos" panose="020B0004020202020204" pitchFamily="34" charset="0"/>
                <a:cs typeface="Times New Roman" panose="02020603050405020304" pitchFamily="18" charset="0"/>
              </a:rPr>
              <a:t>330 m</a:t>
            </a:r>
            <a:r>
              <a:rPr lang="fr-CA" b="1" kern="100" baseline="30000" dirty="0">
                <a:latin typeface="Arial" panose="020B0604020202020204" pitchFamily="34" charset="0"/>
                <a:ea typeface="Aptos" panose="020B0004020202020204" pitchFamily="34" charset="0"/>
                <a:cs typeface="Times New Roman" panose="02020603050405020304" pitchFamily="18" charset="0"/>
              </a:rPr>
              <a:t>2</a:t>
            </a:r>
            <a:r>
              <a:rPr lang="fr-CA" b="1" kern="100" dirty="0">
                <a:latin typeface="Arial" panose="020B0604020202020204" pitchFamily="34" charset="0"/>
                <a:ea typeface="Aptos" panose="020B0004020202020204" pitchFamily="34" charset="0"/>
                <a:cs typeface="Times New Roman" panose="02020603050405020304" pitchFamily="18" charset="0"/>
              </a:rPr>
              <a:t> de noues plantées</a:t>
            </a:r>
            <a:r>
              <a:rPr lang="fr-CA" kern="100" dirty="0">
                <a:latin typeface="Arial" panose="020B0604020202020204" pitchFamily="34" charset="0"/>
                <a:ea typeface="Aptos" panose="020B0004020202020204" pitchFamily="34" charset="0"/>
                <a:cs typeface="Times New Roman" panose="02020603050405020304" pitchFamily="18" charset="0"/>
              </a:rPr>
              <a:t> avec biorétention</a:t>
            </a:r>
          </a:p>
          <a:p>
            <a:pPr marL="342900" indent="-342900">
              <a:lnSpc>
                <a:spcPct val="107000"/>
              </a:lnSpc>
              <a:spcAft>
                <a:spcPts val="400"/>
              </a:spcAft>
              <a:buFont typeface="Symbol" panose="05050102010706020507" pitchFamily="18" charset="2"/>
              <a:buChar char=""/>
            </a:pPr>
            <a:r>
              <a:rPr lang="fr-CA" b="1" kern="100" dirty="0">
                <a:latin typeface="Arial" panose="020B0604020202020204" pitchFamily="34" charset="0"/>
                <a:ea typeface="Aptos" panose="020B0004020202020204" pitchFamily="34" charset="0"/>
                <a:cs typeface="Times New Roman" panose="02020603050405020304" pitchFamily="18" charset="0"/>
              </a:rPr>
              <a:t>173 m</a:t>
            </a:r>
            <a:r>
              <a:rPr lang="fr-CA" b="1" kern="100" baseline="30000" dirty="0">
                <a:latin typeface="Arial" panose="020B0604020202020204" pitchFamily="34" charset="0"/>
                <a:ea typeface="Aptos" panose="020B0004020202020204" pitchFamily="34" charset="0"/>
                <a:cs typeface="Times New Roman" panose="02020603050405020304" pitchFamily="18" charset="0"/>
              </a:rPr>
              <a:t>2</a:t>
            </a:r>
            <a:r>
              <a:rPr lang="fr-CA" b="1" kern="100" dirty="0">
                <a:latin typeface="Arial" panose="020B0604020202020204" pitchFamily="34" charset="0"/>
                <a:ea typeface="Aptos" panose="020B0004020202020204" pitchFamily="34" charset="0"/>
                <a:cs typeface="Times New Roman" panose="02020603050405020304" pitchFamily="18" charset="0"/>
              </a:rPr>
              <a:t> de noues ensemencées</a:t>
            </a:r>
            <a:endParaRPr lang="fr-CA" b="1"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400"/>
              </a:spcAft>
              <a:buFont typeface="Symbol" panose="05050102010706020507" pitchFamily="18" charset="2"/>
              <a:buChar char=""/>
            </a:pPr>
            <a:r>
              <a:rPr lang="fr-CA" b="1" kern="100" dirty="0">
                <a:latin typeface="Arial" panose="020B0604020202020204" pitchFamily="34" charset="0"/>
                <a:ea typeface="Aptos" panose="020B0004020202020204" pitchFamily="34" charset="0"/>
                <a:cs typeface="Times New Roman" panose="02020603050405020304" pitchFamily="18" charset="0"/>
              </a:rPr>
              <a:t>20 m</a:t>
            </a:r>
            <a:r>
              <a:rPr lang="fr-CA" b="1" kern="100" baseline="30000" dirty="0">
                <a:latin typeface="Arial" panose="020B0604020202020204" pitchFamily="34" charset="0"/>
                <a:ea typeface="Aptos" panose="020B0004020202020204" pitchFamily="34" charset="0"/>
                <a:cs typeface="Times New Roman" panose="02020603050405020304" pitchFamily="18" charset="0"/>
              </a:rPr>
              <a:t>2</a:t>
            </a:r>
            <a:r>
              <a:rPr lang="fr-CA" b="1" kern="100" dirty="0">
                <a:latin typeface="Arial" panose="020B0604020202020204" pitchFamily="34" charset="0"/>
                <a:ea typeface="Aptos" panose="020B0004020202020204" pitchFamily="34" charset="0"/>
                <a:cs typeface="Times New Roman" panose="02020603050405020304" pitchFamily="18" charset="0"/>
              </a:rPr>
              <a:t> de dalles alvéolées </a:t>
            </a:r>
            <a:r>
              <a:rPr lang="fr-CA" kern="100" dirty="0">
                <a:latin typeface="Arial" panose="020B0604020202020204" pitchFamily="34" charset="0"/>
                <a:ea typeface="Aptos" panose="020B0004020202020204" pitchFamily="34" charset="0"/>
                <a:cs typeface="Times New Roman" panose="02020603050405020304" pitchFamily="18" charset="0"/>
              </a:rPr>
              <a:t>en plastique 100 % recyclé</a:t>
            </a: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400"/>
              </a:spcAft>
              <a:buFont typeface="Symbol" panose="05050102010706020507" pitchFamily="18" charset="2"/>
              <a:buChar char=""/>
            </a:pPr>
            <a:r>
              <a:rPr lang="fr-CA" b="1" kern="100" dirty="0">
                <a:latin typeface="Arial" panose="020B0604020202020204" pitchFamily="34" charset="0"/>
                <a:ea typeface="Aptos" panose="020B0004020202020204" pitchFamily="34" charset="0"/>
                <a:cs typeface="Times New Roman" panose="02020603050405020304" pitchFamily="18" charset="0"/>
              </a:rPr>
              <a:t>290 m</a:t>
            </a:r>
            <a:r>
              <a:rPr lang="fr-CA" b="1" kern="100" baseline="30000" dirty="0">
                <a:latin typeface="Arial" panose="020B0604020202020204" pitchFamily="34" charset="0"/>
                <a:ea typeface="Aptos" panose="020B0004020202020204" pitchFamily="34" charset="0"/>
                <a:cs typeface="Times New Roman" panose="02020603050405020304" pitchFamily="18" charset="0"/>
              </a:rPr>
              <a:t>2</a:t>
            </a:r>
            <a:r>
              <a:rPr lang="fr-CA" b="1" kern="100" dirty="0">
                <a:latin typeface="Arial" panose="020B0604020202020204" pitchFamily="34" charset="0"/>
                <a:ea typeface="Aptos" panose="020B0004020202020204" pitchFamily="34" charset="0"/>
                <a:cs typeface="Times New Roman" panose="02020603050405020304" pitchFamily="18" charset="0"/>
              </a:rPr>
              <a:t> de pavés à joints drainants </a:t>
            </a:r>
            <a:r>
              <a:rPr lang="fr-CA" kern="100" dirty="0">
                <a:latin typeface="Arial" panose="020B0604020202020204" pitchFamily="34" charset="0"/>
                <a:ea typeface="Aptos" panose="020B0004020202020204" pitchFamily="34" charset="0"/>
                <a:cs typeface="Times New Roman" panose="02020603050405020304" pitchFamily="18" charset="0"/>
              </a:rPr>
              <a:t>(19 cases) </a:t>
            </a:r>
            <a:endParaRPr lang="fr-CA"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400"/>
              </a:spcAft>
              <a:buFont typeface="Symbol" panose="05050102010706020507" pitchFamily="18" charset="2"/>
              <a:buChar char=""/>
            </a:pPr>
            <a:endParaRPr lang="fr-CA" sz="18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4" name="Image 3" descr="Une image contenant plein air, arbre, route, intersection&#10;&#10;Le contenu généré par l’IA peut être incorrect.">
            <a:extLst>
              <a:ext uri="{FF2B5EF4-FFF2-40B4-BE49-F238E27FC236}">
                <a16:creationId xmlns:a16="http://schemas.microsoft.com/office/drawing/2014/main" id="{AC447855-008C-6E94-2D69-41E4887BA849}"/>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a:ext>
            </a:extLst>
          </a:blip>
          <a:stretch>
            <a:fillRect/>
          </a:stretch>
        </p:blipFill>
        <p:spPr>
          <a:xfrm>
            <a:off x="271401" y="1123599"/>
            <a:ext cx="8196982" cy="4610802"/>
          </a:xfrm>
          <a:prstGeom prst="rect">
            <a:avLst/>
          </a:prstGeom>
        </p:spPr>
      </p:pic>
    </p:spTree>
    <p:extLst>
      <p:ext uri="{BB962C8B-B14F-4D97-AF65-F5344CB8AC3E}">
        <p14:creationId xmlns:p14="http://schemas.microsoft.com/office/powerpoint/2010/main" val="853199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72AD-0276-A16E-7DB0-5B91FB1AB85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0665CEA4-8DDE-72E9-3CE1-DFE8D5C02907}"/>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9F512B2E-3CD5-2174-03D7-6775889DEC0A}"/>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FR" sz="2400" b="1" cap="all">
                <a:solidFill>
                  <a:srgbClr val="0070C0"/>
                </a:solidFill>
                <a:latin typeface="Arial"/>
                <a:cs typeface="Arial"/>
              </a:rPr>
              <a:t>Verdissement et biodiversité</a:t>
            </a:r>
          </a:p>
        </p:txBody>
      </p:sp>
      <p:sp>
        <p:nvSpPr>
          <p:cNvPr id="12" name="Footer Placeholder 3">
            <a:extLst>
              <a:ext uri="{FF2B5EF4-FFF2-40B4-BE49-F238E27FC236}">
                <a16:creationId xmlns:a16="http://schemas.microsoft.com/office/drawing/2014/main" id="{A2BA188F-3485-59DA-2B25-014A1E22C433}"/>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3" name="ZoneTexte 2">
            <a:extLst>
              <a:ext uri="{FF2B5EF4-FFF2-40B4-BE49-F238E27FC236}">
                <a16:creationId xmlns:a16="http://schemas.microsoft.com/office/drawing/2014/main" id="{B21D0C7A-CD2B-6036-7F42-12F855A5C627}"/>
              </a:ext>
            </a:extLst>
          </p:cNvPr>
          <p:cNvSpPr txBox="1"/>
          <p:nvPr>
            <p:custDataLst>
              <p:tags r:id="rId4"/>
            </p:custDataLst>
          </p:nvPr>
        </p:nvSpPr>
        <p:spPr>
          <a:xfrm>
            <a:off x="7428091" y="4513274"/>
            <a:ext cx="4550091" cy="1256306"/>
          </a:xfrm>
          <a:prstGeom prst="rect">
            <a:avLst/>
          </a:prstGeom>
          <a:noFill/>
        </p:spPr>
        <p:txBody>
          <a:bodyPr wrap="square">
            <a:spAutoFit/>
          </a:bodyPr>
          <a:lstStyle/>
          <a:p>
            <a:pPr>
              <a:lnSpc>
                <a:spcPct val="107000"/>
              </a:lnSpc>
              <a:spcAft>
                <a:spcPts val="800"/>
              </a:spcAft>
              <a:buNone/>
            </a:pPr>
            <a:r>
              <a:rPr lang="fr-CA" sz="1800" kern="100" dirty="0">
                <a:effectLst/>
                <a:latin typeface="Arial" panose="020B0604020202020204" pitchFamily="34" charset="0"/>
                <a:ea typeface="Aptos" panose="020B0004020202020204" pitchFamily="34" charset="0"/>
                <a:cs typeface="Arial" panose="020B0604020202020204" pitchFamily="34" charset="0"/>
              </a:rPr>
              <a:t>En plus de mieux gérer les eaux de pluie, </a:t>
            </a:r>
            <a:r>
              <a:rPr lang="fr-CA" sz="1800" b="1" kern="100" dirty="0">
                <a:effectLst/>
                <a:latin typeface="Arial" panose="020B0604020202020204" pitchFamily="34" charset="0"/>
                <a:ea typeface="Aptos" panose="020B0004020202020204" pitchFamily="34" charset="0"/>
                <a:cs typeface="Arial" panose="020B0604020202020204" pitchFamily="34" charset="0"/>
              </a:rPr>
              <a:t>20 arbres, 190 arbustes</a:t>
            </a:r>
            <a:r>
              <a:rPr lang="fr-CA" b="1" kern="100" dirty="0">
                <a:latin typeface="Arial" panose="020B0604020202020204" pitchFamily="34" charset="0"/>
                <a:ea typeface="Aptos" panose="020B0004020202020204" pitchFamily="34" charset="0"/>
                <a:cs typeface="Arial" panose="020B0604020202020204" pitchFamily="34" charset="0"/>
              </a:rPr>
              <a:t> et 1 090</a:t>
            </a:r>
            <a:r>
              <a:rPr lang="fr-CA" sz="1800" b="1" kern="100" dirty="0">
                <a:effectLst/>
                <a:latin typeface="Arial" panose="020B0604020202020204" pitchFamily="34" charset="0"/>
                <a:ea typeface="Aptos" panose="020B0004020202020204" pitchFamily="34" charset="0"/>
                <a:cs typeface="Arial" panose="020B0604020202020204" pitchFamily="34" charset="0"/>
              </a:rPr>
              <a:t> vivaces </a:t>
            </a:r>
            <a:r>
              <a:rPr lang="fr-CA" sz="1800" kern="100" dirty="0">
                <a:effectLst/>
                <a:latin typeface="Arial" panose="020B0604020202020204" pitchFamily="34" charset="0"/>
                <a:ea typeface="Aptos" panose="020B0004020202020204" pitchFamily="34" charset="0"/>
                <a:cs typeface="Arial" panose="020B0604020202020204" pitchFamily="34" charset="0"/>
              </a:rPr>
              <a:t>ont été plantés afin de favoriser la biodiversité et</a:t>
            </a:r>
            <a:r>
              <a:rPr lang="fr-CA" kern="100" dirty="0">
                <a:latin typeface="Arial" panose="020B0604020202020204" pitchFamily="34" charset="0"/>
                <a:ea typeface="Aptos" panose="020B0004020202020204" pitchFamily="34" charset="0"/>
                <a:cs typeface="Arial" panose="020B0604020202020204" pitchFamily="34" charset="0"/>
              </a:rPr>
              <a:t> l’</a:t>
            </a:r>
            <a:r>
              <a:rPr lang="fr-CA" sz="1800" kern="100" dirty="0">
                <a:effectLst/>
                <a:latin typeface="Arial" panose="020B0604020202020204" pitchFamily="34" charset="0"/>
                <a:ea typeface="Aptos" panose="020B0004020202020204" pitchFamily="34" charset="0"/>
                <a:cs typeface="Arial" panose="020B0604020202020204" pitchFamily="34" charset="0"/>
              </a:rPr>
              <a:t>embellissement du site!!!</a:t>
            </a:r>
          </a:p>
        </p:txBody>
      </p:sp>
      <p:pic>
        <p:nvPicPr>
          <p:cNvPr id="4" name="Image 3" descr="Une image contenant plein air, plante, fleur, arbre&#10;&#10;Le contenu généré par l’IA peut être incorrect.">
            <a:extLst>
              <a:ext uri="{FF2B5EF4-FFF2-40B4-BE49-F238E27FC236}">
                <a16:creationId xmlns:a16="http://schemas.microsoft.com/office/drawing/2014/main" id="{4AB653F3-0FF3-EF43-316E-05CE93CA1D07}"/>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a:ext>
            </a:extLst>
          </a:blip>
          <a:stretch>
            <a:fillRect/>
          </a:stretch>
        </p:blipFill>
        <p:spPr>
          <a:xfrm>
            <a:off x="752664" y="1735916"/>
            <a:ext cx="6206401" cy="4432913"/>
          </a:xfrm>
          <a:prstGeom prst="rect">
            <a:avLst/>
          </a:prstGeom>
        </p:spPr>
      </p:pic>
      <p:pic>
        <p:nvPicPr>
          <p:cNvPr id="6" name="Image 5" descr="Une image contenant plein air, arbre, Véhicule terrestre, véhicule&#10;&#10;Le contenu généré par l’IA peut être incorrect.">
            <a:extLst>
              <a:ext uri="{FF2B5EF4-FFF2-40B4-BE49-F238E27FC236}">
                <a16:creationId xmlns:a16="http://schemas.microsoft.com/office/drawing/2014/main" id="{B742634E-93E0-C257-F941-BBF00B0DBD67}"/>
              </a:ext>
            </a:extLst>
          </p:cNvPr>
          <p:cNvPicPr>
            <a:picLocks noChangeAspect="1"/>
          </p:cNvPicPr>
          <p:nvPr>
            <p:custDataLst>
              <p:tags r:id="rId6"/>
            </p:custDataLst>
          </p:nvPr>
        </p:nvPicPr>
        <p:blipFill>
          <a:blip r:embed="rId10" cstate="print">
            <a:extLst>
              <a:ext uri="{28A0092B-C50C-407E-A947-70E740481C1C}">
                <a14:useLocalDpi xmlns:a14="http://schemas.microsoft.com/office/drawing/2010/main"/>
              </a:ext>
            </a:extLst>
          </a:blip>
          <a:srcRect/>
          <a:stretch>
            <a:fillRect/>
          </a:stretch>
        </p:blipFill>
        <p:spPr>
          <a:xfrm>
            <a:off x="8255865" y="1001792"/>
            <a:ext cx="2494556" cy="3237370"/>
          </a:xfrm>
          <a:prstGeom prst="rect">
            <a:avLst/>
          </a:prstGeom>
        </p:spPr>
      </p:pic>
    </p:spTree>
    <p:extLst>
      <p:ext uri="{BB962C8B-B14F-4D97-AF65-F5344CB8AC3E}">
        <p14:creationId xmlns:p14="http://schemas.microsoft.com/office/powerpoint/2010/main" val="150022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D830040-B4B4-4118-904E-13A51798EFA6}"/>
              </a:ext>
            </a:extLst>
          </p:cNvPr>
          <p:cNvSpPr txBox="1"/>
          <p:nvPr>
            <p:custDataLst>
              <p:tags r:id="rId1"/>
            </p:custDataLst>
          </p:nvPr>
        </p:nvSpPr>
        <p:spPr>
          <a:xfrm>
            <a:off x="472659" y="417928"/>
            <a:ext cx="9227956" cy="646331"/>
          </a:xfrm>
          <a:prstGeom prst="rect">
            <a:avLst/>
          </a:prstGeom>
          <a:noFill/>
        </p:spPr>
        <p:txBody>
          <a:bodyPr wrap="square" lIns="91440" tIns="45720" rIns="91440" bIns="45720" rtlCol="0" anchor="t">
            <a:spAutoFit/>
          </a:bodyPr>
          <a:lstStyle/>
          <a:p>
            <a:r>
              <a:rPr lang="fr-FR" sz="3600" b="1" dirty="0">
                <a:solidFill>
                  <a:srgbClr val="003670"/>
                </a:solidFill>
                <a:latin typeface="Arial"/>
                <a:cs typeface="Arial"/>
              </a:rPr>
              <a:t>PLAN DE LA PRÉSENTATION</a:t>
            </a:r>
            <a:endParaRPr lang="fr-FR" dirty="0">
              <a:latin typeface="Arial"/>
              <a:cs typeface="Arial"/>
            </a:endParaRPr>
          </a:p>
        </p:txBody>
      </p:sp>
      <p:sp>
        <p:nvSpPr>
          <p:cNvPr id="24" name="Footer Placeholder 3">
            <a:extLst>
              <a:ext uri="{FF2B5EF4-FFF2-40B4-BE49-F238E27FC236}">
                <a16:creationId xmlns:a16="http://schemas.microsoft.com/office/drawing/2014/main" id="{EC8496C6-F4C4-4EC8-869F-415478C83FC6}"/>
              </a:ext>
            </a:extLst>
          </p:cNvPr>
          <p:cNvSpPr>
            <a:spLocks noGrp="1"/>
          </p:cNvSpPr>
          <p:nvPr>
            <p:custDataLst>
              <p:tags r:id="rId2"/>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ABF1D601-6938-436A-9DDC-BDA395D995F8}"/>
              </a:ext>
            </a:extLst>
          </p:cNvPr>
          <p:cNvSpPr txBox="1"/>
          <p:nvPr>
            <p:custDataLst>
              <p:tags r:id="rId3"/>
            </p:custDataLst>
          </p:nvPr>
        </p:nvSpPr>
        <p:spPr>
          <a:xfrm>
            <a:off x="1005838" y="1910681"/>
            <a:ext cx="8103655" cy="324415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pPr>
            <a:r>
              <a:rPr lang="fr-CA" sz="2800" dirty="0">
                <a:solidFill>
                  <a:srgbClr val="000000"/>
                </a:solidFill>
                <a:latin typeface="Arial"/>
                <a:cs typeface="Arial"/>
              </a:rPr>
              <a:t>PARTIE 1 – </a:t>
            </a:r>
            <a:r>
              <a:rPr lang="fr-CA" sz="2800" b="1" dirty="0">
                <a:solidFill>
                  <a:srgbClr val="014A97"/>
                </a:solidFill>
                <a:latin typeface="Arial"/>
                <a:cs typeface="Arial"/>
              </a:rPr>
              <a:t>LE CONTEXTE</a:t>
            </a:r>
          </a:p>
          <a:p>
            <a:pPr>
              <a:lnSpc>
                <a:spcPct val="150000"/>
              </a:lnSpc>
            </a:pPr>
            <a:r>
              <a:rPr lang="fr-CA" sz="2800" dirty="0">
                <a:solidFill>
                  <a:srgbClr val="000000"/>
                </a:solidFill>
                <a:latin typeface="Arial"/>
                <a:cs typeface="Arial"/>
              </a:rPr>
              <a:t>PARTIE 2 – </a:t>
            </a:r>
            <a:r>
              <a:rPr lang="fr-CA" sz="2800" b="1" dirty="0">
                <a:solidFill>
                  <a:srgbClr val="014A97"/>
                </a:solidFill>
                <a:latin typeface="Arial"/>
                <a:cs typeface="Arial"/>
              </a:rPr>
              <a:t>LE CONCEPT D’AMÉNAGEMENT</a:t>
            </a:r>
          </a:p>
          <a:p>
            <a:pPr>
              <a:lnSpc>
                <a:spcPct val="150000"/>
              </a:lnSpc>
            </a:pPr>
            <a:r>
              <a:rPr lang="fr-CA" sz="2800" dirty="0">
                <a:solidFill>
                  <a:srgbClr val="000000"/>
                </a:solidFill>
                <a:latin typeface="Arial"/>
                <a:cs typeface="Arial"/>
              </a:rPr>
              <a:t>PARTIE 3 – </a:t>
            </a:r>
            <a:r>
              <a:rPr lang="fr-CA" sz="2800" b="1" dirty="0">
                <a:solidFill>
                  <a:srgbClr val="014A97"/>
                </a:solidFill>
                <a:latin typeface="Arial"/>
                <a:cs typeface="Arial"/>
              </a:rPr>
              <a:t>LES INFRASTRUCTURES VERTES</a:t>
            </a:r>
          </a:p>
          <a:p>
            <a:pPr>
              <a:lnSpc>
                <a:spcPct val="150000"/>
              </a:lnSpc>
            </a:pPr>
            <a:r>
              <a:rPr lang="fr-CA" sz="2800" dirty="0">
                <a:solidFill>
                  <a:srgbClr val="000000"/>
                </a:solidFill>
                <a:latin typeface="Arial"/>
                <a:cs typeface="Arial"/>
              </a:rPr>
              <a:t>PARTIE 4 – </a:t>
            </a:r>
            <a:r>
              <a:rPr lang="fr-CA" sz="2800" b="1" dirty="0">
                <a:solidFill>
                  <a:srgbClr val="014A97"/>
                </a:solidFill>
                <a:latin typeface="Arial"/>
                <a:cs typeface="Arial"/>
              </a:rPr>
              <a:t>LE MONITORING</a:t>
            </a:r>
          </a:p>
          <a:p>
            <a:pPr>
              <a:lnSpc>
                <a:spcPct val="150000"/>
              </a:lnSpc>
            </a:pPr>
            <a:r>
              <a:rPr lang="fr-CA" sz="2800" dirty="0">
                <a:solidFill>
                  <a:srgbClr val="000000"/>
                </a:solidFill>
                <a:latin typeface="Arial"/>
                <a:cs typeface="Arial"/>
              </a:rPr>
              <a:t>PARTIE 5 – </a:t>
            </a:r>
            <a:r>
              <a:rPr lang="fr-CA" sz="2800" b="1" dirty="0">
                <a:solidFill>
                  <a:srgbClr val="014A97"/>
                </a:solidFill>
                <a:latin typeface="Arial"/>
                <a:cs typeface="Arial"/>
              </a:rPr>
              <a:t>LA CONCLUSION</a:t>
            </a:r>
            <a:endParaRPr lang="fr-FR" sz="2800" b="1" dirty="0">
              <a:solidFill>
                <a:srgbClr val="014A97"/>
              </a:solidFill>
              <a:latin typeface="Arial"/>
              <a:cs typeface="Arial"/>
            </a:endParaRPr>
          </a:p>
        </p:txBody>
      </p:sp>
    </p:spTree>
    <p:extLst>
      <p:ext uri="{BB962C8B-B14F-4D97-AF65-F5344CB8AC3E}">
        <p14:creationId xmlns:p14="http://schemas.microsoft.com/office/powerpoint/2010/main" val="1886302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17EBE-C3E6-BBB5-E058-7C8C7A73C02B}"/>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85B50C2-D9A8-5011-D772-7093C0978FE9}"/>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E193CB05-0B22-3B2E-747B-4995208B61DE}"/>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dirty="0">
                <a:solidFill>
                  <a:srgbClr val="0070C0"/>
                </a:solidFill>
                <a:latin typeface="Arial"/>
                <a:cs typeface="Arial"/>
              </a:rPr>
              <a:t>Noue avec biorétention</a:t>
            </a:r>
            <a:endParaRPr lang="fr-FR" sz="2400" cap="all" dirty="0">
              <a:solidFill>
                <a:srgbClr val="0070C0"/>
              </a:solidFill>
              <a:latin typeface="Arial"/>
              <a:cs typeface="Arial"/>
            </a:endParaRPr>
          </a:p>
        </p:txBody>
      </p:sp>
      <p:sp>
        <p:nvSpPr>
          <p:cNvPr id="12" name="Footer Placeholder 3">
            <a:extLst>
              <a:ext uri="{FF2B5EF4-FFF2-40B4-BE49-F238E27FC236}">
                <a16:creationId xmlns:a16="http://schemas.microsoft.com/office/drawing/2014/main" id="{9A1A0566-B15E-0E70-A7E9-A96C9FCEFC90}"/>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pic>
        <p:nvPicPr>
          <p:cNvPr id="3" name="Image 2">
            <a:extLst>
              <a:ext uri="{FF2B5EF4-FFF2-40B4-BE49-F238E27FC236}">
                <a16:creationId xmlns:a16="http://schemas.microsoft.com/office/drawing/2014/main" id="{9B79C11F-5000-89E7-0FF7-D5636F97729B}"/>
              </a:ext>
            </a:extLst>
          </p:cNvPr>
          <p:cNvPicPr>
            <a:picLocks noChangeAspect="1"/>
          </p:cNvPicPr>
          <p:nvPr>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1793954"/>
            <a:ext cx="12192000" cy="4269536"/>
          </a:xfrm>
          <a:prstGeom prst="rect">
            <a:avLst/>
          </a:prstGeom>
        </p:spPr>
      </p:pic>
      <p:pic>
        <p:nvPicPr>
          <p:cNvPr id="9" name="Image 8" descr="Une image contenant plein air, arbre, plante, Véhicule terrestre&#10;&#10;Le contenu généré par l’IA peut être incorrect.">
            <a:extLst>
              <a:ext uri="{FF2B5EF4-FFF2-40B4-BE49-F238E27FC236}">
                <a16:creationId xmlns:a16="http://schemas.microsoft.com/office/drawing/2014/main" id="{07009472-8CD0-CEFC-AF3E-EFCBD620F35F}"/>
              </a:ext>
            </a:extLst>
          </p:cNvPr>
          <p:cNvPicPr>
            <a:picLocks noChangeAspect="1"/>
          </p:cNvPicPr>
          <p:nvPr>
            <p:custDataLst>
              <p:tags r:id="rId5"/>
            </p:custDataLst>
          </p:nvPr>
        </p:nvPicPr>
        <p:blipFill>
          <a:blip r:embed="rId9" cstate="print">
            <a:extLst>
              <a:ext uri="{28A0092B-C50C-407E-A947-70E740481C1C}">
                <a14:useLocalDpi xmlns:a14="http://schemas.microsoft.com/office/drawing/2010/main"/>
              </a:ext>
            </a:extLst>
          </a:blip>
          <a:stretch>
            <a:fillRect/>
          </a:stretch>
        </p:blipFill>
        <p:spPr>
          <a:xfrm>
            <a:off x="9691620" y="119158"/>
            <a:ext cx="2392441" cy="3349592"/>
          </a:xfrm>
          <a:prstGeom prst="rect">
            <a:avLst/>
          </a:prstGeom>
        </p:spPr>
      </p:pic>
    </p:spTree>
    <p:extLst>
      <p:ext uri="{BB962C8B-B14F-4D97-AF65-F5344CB8AC3E}">
        <p14:creationId xmlns:p14="http://schemas.microsoft.com/office/powerpoint/2010/main" val="2999805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3CD3-6EF2-621B-32A1-CC57CAF11C4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78D062AD-3522-4FF9-EFCE-7E07F7A29B2D}"/>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399E02D8-CDCA-24A7-B791-1EC80A1910F0}"/>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Noues ensemencées et dalles alvéolées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FB66B56F-8AC8-F1E7-6BEF-606B85FB9EFA}"/>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pic>
        <p:nvPicPr>
          <p:cNvPr id="4" name="Image 3">
            <a:extLst>
              <a:ext uri="{FF2B5EF4-FFF2-40B4-BE49-F238E27FC236}">
                <a16:creationId xmlns:a16="http://schemas.microsoft.com/office/drawing/2014/main" id="{09419756-B967-B09B-ABCD-E4B7A945BE4F}"/>
              </a:ext>
            </a:extLst>
          </p:cNvPr>
          <p:cNvPicPr>
            <a:picLocks noChangeAspect="1"/>
          </p:cNvPicPr>
          <p:nvPr>
            <p:custDataLst>
              <p:tags r:id="rId4"/>
            </p:custDataLst>
          </p:nvPr>
        </p:nvPicPr>
        <p:blipFill>
          <a:blip r:embed="rId9"/>
          <a:stretch>
            <a:fillRect/>
          </a:stretch>
        </p:blipFill>
        <p:spPr>
          <a:xfrm>
            <a:off x="271401" y="1904511"/>
            <a:ext cx="7683704" cy="3687767"/>
          </a:xfrm>
          <a:prstGeom prst="rect">
            <a:avLst/>
          </a:prstGeom>
        </p:spPr>
      </p:pic>
      <p:pic>
        <p:nvPicPr>
          <p:cNvPr id="3" name="Image 2" descr="Une image contenant plein air, herbe, plante, voiture&#10;&#10;Le contenu généré par l’IA peut être incorrect.">
            <a:extLst>
              <a:ext uri="{FF2B5EF4-FFF2-40B4-BE49-F238E27FC236}">
                <a16:creationId xmlns:a16="http://schemas.microsoft.com/office/drawing/2014/main" id="{F630953E-20E8-7958-731B-56B4B348AA18}"/>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Lst>
          </a:blip>
          <a:srcRect/>
          <a:stretch>
            <a:fillRect/>
          </a:stretch>
        </p:blipFill>
        <p:spPr>
          <a:xfrm>
            <a:off x="9547721" y="171622"/>
            <a:ext cx="2507465" cy="2561954"/>
          </a:xfrm>
          <a:prstGeom prst="rect">
            <a:avLst/>
          </a:prstGeom>
        </p:spPr>
      </p:pic>
      <p:pic>
        <p:nvPicPr>
          <p:cNvPr id="6" name="Image 5" descr="Une image contenant plein air, herbe, arbre, Véhicule terrestre&#10;&#10;Le contenu généré par l’IA peut être incorrect.">
            <a:extLst>
              <a:ext uri="{FF2B5EF4-FFF2-40B4-BE49-F238E27FC236}">
                <a16:creationId xmlns:a16="http://schemas.microsoft.com/office/drawing/2014/main" id="{B289E5A0-2901-A162-D2A4-AB1BFE1D9EB8}"/>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a:ext>
            </a:extLst>
          </a:blip>
          <a:stretch>
            <a:fillRect/>
          </a:stretch>
        </p:blipFill>
        <p:spPr>
          <a:xfrm>
            <a:off x="8207736" y="3087548"/>
            <a:ext cx="3876325" cy="2768660"/>
          </a:xfrm>
          <a:prstGeom prst="rect">
            <a:avLst/>
          </a:prstGeom>
        </p:spPr>
      </p:pic>
    </p:spTree>
    <p:extLst>
      <p:ext uri="{BB962C8B-B14F-4D97-AF65-F5344CB8AC3E}">
        <p14:creationId xmlns:p14="http://schemas.microsoft.com/office/powerpoint/2010/main" val="4010442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36F56-E608-A2D6-B90A-911704C60894}"/>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640F6058-EB5E-DE3F-2FD0-C9CB01F5150E}"/>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4265D510-5E3C-E70C-7C24-B092C57F6C95}"/>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Noues ensemencées et dalles alvéolées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259CF125-3713-ECA1-6341-460EEA6AFF1C}"/>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Rectangle : coins arrondis 3">
            <a:extLst>
              <a:ext uri="{FF2B5EF4-FFF2-40B4-BE49-F238E27FC236}">
                <a16:creationId xmlns:a16="http://schemas.microsoft.com/office/drawing/2014/main" id="{740D7D6A-E83E-C9CE-9284-84C62873A158}"/>
              </a:ext>
            </a:extLst>
          </p:cNvPr>
          <p:cNvSpPr/>
          <p:nvPr>
            <p:custDataLst>
              <p:tags r:id="rId4"/>
            </p:custDataLst>
          </p:nvPr>
        </p:nvSpPr>
        <p:spPr>
          <a:xfrm>
            <a:off x="9894771" y="6266047"/>
            <a:ext cx="2021305" cy="21374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0" name="Groupe 19">
            <a:extLst>
              <a:ext uri="{FF2B5EF4-FFF2-40B4-BE49-F238E27FC236}">
                <a16:creationId xmlns:a16="http://schemas.microsoft.com/office/drawing/2014/main" id="{3A296AF1-5272-514B-E7BF-412D6874B7F7}"/>
              </a:ext>
            </a:extLst>
          </p:cNvPr>
          <p:cNvGrpSpPr/>
          <p:nvPr>
            <p:custDataLst>
              <p:tags r:id="rId5"/>
            </p:custDataLst>
          </p:nvPr>
        </p:nvGrpSpPr>
        <p:grpSpPr>
          <a:xfrm>
            <a:off x="9746079" y="-7267"/>
            <a:ext cx="2445327" cy="6865266"/>
            <a:chOff x="9746079" y="-7267"/>
            <a:chExt cx="2445327" cy="6865266"/>
          </a:xfrm>
        </p:grpSpPr>
        <p:pic>
          <p:nvPicPr>
            <p:cNvPr id="6" name="Image 5">
              <a:extLst>
                <a:ext uri="{FF2B5EF4-FFF2-40B4-BE49-F238E27FC236}">
                  <a16:creationId xmlns:a16="http://schemas.microsoft.com/office/drawing/2014/main" id="{D5DA1DC0-51FB-66C1-67C5-754E94EC2926}"/>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9746079" y="-7267"/>
              <a:ext cx="2445327" cy="6865266"/>
            </a:xfrm>
            <a:prstGeom prst="rect">
              <a:avLst/>
            </a:prstGeom>
          </p:spPr>
        </p:pic>
        <p:sp>
          <p:nvSpPr>
            <p:cNvPr id="2" name="Rectangle : coins arrondis 1">
              <a:extLst>
                <a:ext uri="{FF2B5EF4-FFF2-40B4-BE49-F238E27FC236}">
                  <a16:creationId xmlns:a16="http://schemas.microsoft.com/office/drawing/2014/main" id="{6A8C46E4-CCB9-E995-9E73-573FAF053E65}"/>
                </a:ext>
              </a:extLst>
            </p:cNvPr>
            <p:cNvSpPr/>
            <p:nvPr/>
          </p:nvSpPr>
          <p:spPr>
            <a:xfrm>
              <a:off x="9894771" y="5881037"/>
              <a:ext cx="2021305" cy="34651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 coins arrondis 4">
              <a:extLst>
                <a:ext uri="{FF2B5EF4-FFF2-40B4-BE49-F238E27FC236}">
                  <a16:creationId xmlns:a16="http://schemas.microsoft.com/office/drawing/2014/main" id="{40F914B3-08DF-735B-0FCD-6218E2BB3072}"/>
                </a:ext>
              </a:extLst>
            </p:cNvPr>
            <p:cNvSpPr/>
            <p:nvPr/>
          </p:nvSpPr>
          <p:spPr>
            <a:xfrm>
              <a:off x="9902795" y="1287342"/>
              <a:ext cx="1952023" cy="31699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 coins arrondis 8">
              <a:extLst>
                <a:ext uri="{FF2B5EF4-FFF2-40B4-BE49-F238E27FC236}">
                  <a16:creationId xmlns:a16="http://schemas.microsoft.com/office/drawing/2014/main" id="{FC42B999-E7E3-ED79-E24E-8C4EE8650B3C}"/>
                </a:ext>
              </a:extLst>
            </p:cNvPr>
            <p:cNvSpPr/>
            <p:nvPr/>
          </p:nvSpPr>
          <p:spPr>
            <a:xfrm>
              <a:off x="9864295" y="5215292"/>
              <a:ext cx="2289205" cy="34651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 coins arrondis 9">
              <a:extLst>
                <a:ext uri="{FF2B5EF4-FFF2-40B4-BE49-F238E27FC236}">
                  <a16:creationId xmlns:a16="http://schemas.microsoft.com/office/drawing/2014/main" id="{240FA740-ED07-D50F-18A8-7F22B1623B49}"/>
                </a:ext>
              </a:extLst>
            </p:cNvPr>
            <p:cNvSpPr/>
            <p:nvPr/>
          </p:nvSpPr>
          <p:spPr>
            <a:xfrm>
              <a:off x="9894770" y="6525157"/>
              <a:ext cx="2021305" cy="31699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 coins arrondis 10">
              <a:extLst>
                <a:ext uri="{FF2B5EF4-FFF2-40B4-BE49-F238E27FC236}">
                  <a16:creationId xmlns:a16="http://schemas.microsoft.com/office/drawing/2014/main" id="{6655081B-5FB9-FB80-45AA-93D45BCB7C68}"/>
                </a:ext>
              </a:extLst>
            </p:cNvPr>
            <p:cNvSpPr/>
            <p:nvPr/>
          </p:nvSpPr>
          <p:spPr>
            <a:xfrm>
              <a:off x="9894769" y="321920"/>
              <a:ext cx="1952023" cy="28218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 coins arrondis 12">
              <a:extLst>
                <a:ext uri="{FF2B5EF4-FFF2-40B4-BE49-F238E27FC236}">
                  <a16:creationId xmlns:a16="http://schemas.microsoft.com/office/drawing/2014/main" id="{45B6DCA0-1EDF-00AF-F078-B15C6EF5DD06}"/>
                </a:ext>
              </a:extLst>
            </p:cNvPr>
            <p:cNvSpPr/>
            <p:nvPr/>
          </p:nvSpPr>
          <p:spPr>
            <a:xfrm>
              <a:off x="9902795" y="657043"/>
              <a:ext cx="1952023" cy="282184"/>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 coins arrondis 18">
              <a:extLst>
                <a:ext uri="{FF2B5EF4-FFF2-40B4-BE49-F238E27FC236}">
                  <a16:creationId xmlns:a16="http://schemas.microsoft.com/office/drawing/2014/main" id="{3742B788-832E-FBC7-306E-C45741B29180}"/>
                </a:ext>
              </a:extLst>
            </p:cNvPr>
            <p:cNvSpPr/>
            <p:nvPr/>
          </p:nvSpPr>
          <p:spPr>
            <a:xfrm>
              <a:off x="9902795" y="6264437"/>
              <a:ext cx="1358763" cy="2249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a:extLst>
              <a:ext uri="{FF2B5EF4-FFF2-40B4-BE49-F238E27FC236}">
                <a16:creationId xmlns:a16="http://schemas.microsoft.com/office/drawing/2014/main" id="{2A376DC6-82B2-7DC6-3BBA-3FE3F2562F50}"/>
              </a:ext>
            </a:extLst>
          </p:cNvPr>
          <p:cNvGrpSpPr/>
          <p:nvPr>
            <p:custDataLst>
              <p:tags r:id="rId6"/>
            </p:custDataLst>
          </p:nvPr>
        </p:nvGrpSpPr>
        <p:grpSpPr>
          <a:xfrm>
            <a:off x="246665" y="2019703"/>
            <a:ext cx="9326758" cy="3264565"/>
            <a:chOff x="246665" y="2019703"/>
            <a:chExt cx="9326758" cy="3264565"/>
          </a:xfrm>
        </p:grpSpPr>
        <p:pic>
          <p:nvPicPr>
            <p:cNvPr id="3" name="Image 2">
              <a:extLst>
                <a:ext uri="{FF2B5EF4-FFF2-40B4-BE49-F238E27FC236}">
                  <a16:creationId xmlns:a16="http://schemas.microsoft.com/office/drawing/2014/main" id="{45B8F18B-569C-1B47-6AB7-00207C983EDF}"/>
                </a:ext>
              </a:extLst>
            </p:cNvPr>
            <p:cNvPicPr>
              <a:picLocks noChangeAspect="1"/>
            </p:cNvPicPr>
            <p:nvPr/>
          </p:nvPicPr>
          <p:blipFill>
            <a:blip r:embed="rId10" cstate="print">
              <a:extLst>
                <a:ext uri="{28A0092B-C50C-407E-A947-70E740481C1C}">
                  <a14:useLocalDpi xmlns:a14="http://schemas.microsoft.com/office/drawing/2010/main"/>
                </a:ext>
              </a:extLst>
            </a:blip>
            <a:srcRect t="-1"/>
            <a:stretch>
              <a:fillRect/>
            </a:stretch>
          </p:blipFill>
          <p:spPr>
            <a:xfrm>
              <a:off x="246665" y="2067025"/>
              <a:ext cx="9326758" cy="3217243"/>
            </a:xfrm>
            <a:prstGeom prst="rect">
              <a:avLst/>
            </a:prstGeom>
          </p:spPr>
        </p:pic>
        <p:sp>
          <p:nvSpPr>
            <p:cNvPr id="15" name="Hexagone 14">
              <a:extLst>
                <a:ext uri="{FF2B5EF4-FFF2-40B4-BE49-F238E27FC236}">
                  <a16:creationId xmlns:a16="http://schemas.microsoft.com/office/drawing/2014/main" id="{08756348-251C-6C3A-B924-D5B607A6B5F7}"/>
                </a:ext>
              </a:extLst>
            </p:cNvPr>
            <p:cNvSpPr/>
            <p:nvPr/>
          </p:nvSpPr>
          <p:spPr>
            <a:xfrm>
              <a:off x="3965607" y="4610501"/>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Hexagone 15">
              <a:extLst>
                <a:ext uri="{FF2B5EF4-FFF2-40B4-BE49-F238E27FC236}">
                  <a16:creationId xmlns:a16="http://schemas.microsoft.com/office/drawing/2014/main" id="{DAB3315D-BD9A-9E51-4121-24E8971D1DA9}"/>
                </a:ext>
              </a:extLst>
            </p:cNvPr>
            <p:cNvSpPr/>
            <p:nvPr/>
          </p:nvSpPr>
          <p:spPr>
            <a:xfrm>
              <a:off x="7116747" y="4442058"/>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Hexagone 16">
              <a:extLst>
                <a:ext uri="{FF2B5EF4-FFF2-40B4-BE49-F238E27FC236}">
                  <a16:creationId xmlns:a16="http://schemas.microsoft.com/office/drawing/2014/main" id="{5C0220C5-7936-8D5F-6ADB-BE0E446E0844}"/>
                </a:ext>
              </a:extLst>
            </p:cNvPr>
            <p:cNvSpPr/>
            <p:nvPr/>
          </p:nvSpPr>
          <p:spPr>
            <a:xfrm>
              <a:off x="4686603" y="3256924"/>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Hexagone 17">
              <a:extLst>
                <a:ext uri="{FF2B5EF4-FFF2-40B4-BE49-F238E27FC236}">
                  <a16:creationId xmlns:a16="http://schemas.microsoft.com/office/drawing/2014/main" id="{C6F73672-1276-1DF1-4B51-2B643C88F5EC}"/>
                </a:ext>
              </a:extLst>
            </p:cNvPr>
            <p:cNvSpPr/>
            <p:nvPr/>
          </p:nvSpPr>
          <p:spPr>
            <a:xfrm>
              <a:off x="2832945" y="2019703"/>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Hexagone 20">
              <a:extLst>
                <a:ext uri="{FF2B5EF4-FFF2-40B4-BE49-F238E27FC236}">
                  <a16:creationId xmlns:a16="http://schemas.microsoft.com/office/drawing/2014/main" id="{954ED39A-719A-8B97-529F-056671D67211}"/>
                </a:ext>
              </a:extLst>
            </p:cNvPr>
            <p:cNvSpPr/>
            <p:nvPr/>
          </p:nvSpPr>
          <p:spPr>
            <a:xfrm>
              <a:off x="6866488" y="3564934"/>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Hexagone 21">
              <a:extLst>
                <a:ext uri="{FF2B5EF4-FFF2-40B4-BE49-F238E27FC236}">
                  <a16:creationId xmlns:a16="http://schemas.microsoft.com/office/drawing/2014/main" id="{324F2387-9802-E92C-6F3B-C9EE31C5D37A}"/>
                </a:ext>
              </a:extLst>
            </p:cNvPr>
            <p:cNvSpPr/>
            <p:nvPr/>
          </p:nvSpPr>
          <p:spPr>
            <a:xfrm>
              <a:off x="3830856" y="3858337"/>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Hexagone 22">
              <a:extLst>
                <a:ext uri="{FF2B5EF4-FFF2-40B4-BE49-F238E27FC236}">
                  <a16:creationId xmlns:a16="http://schemas.microsoft.com/office/drawing/2014/main" id="{0007E1A2-9EBD-4212-BFB1-E4E4632A5342}"/>
                </a:ext>
              </a:extLst>
            </p:cNvPr>
            <p:cNvSpPr/>
            <p:nvPr/>
          </p:nvSpPr>
          <p:spPr>
            <a:xfrm>
              <a:off x="4134048" y="3869167"/>
              <a:ext cx="336885" cy="336885"/>
            </a:xfrm>
            <a:prstGeom prst="hexagon">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449767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46512-0920-B379-FCD3-0D247F2AB29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B467C05-7CFB-CBDF-7DEA-F550D906AFB5}"/>
              </a:ext>
            </a:extLst>
          </p:cNvPr>
          <p:cNvSpPr txBox="1"/>
          <p:nvPr>
            <p:custDataLst>
              <p:tags r:id="rId1"/>
            </p:custDataLst>
          </p:nvPr>
        </p:nvSpPr>
        <p:spPr>
          <a:xfrm>
            <a:off x="271401" y="279507"/>
            <a:ext cx="9554086"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3 – LES INFRASTRUCTURES VERTES</a:t>
            </a:r>
          </a:p>
        </p:txBody>
      </p:sp>
      <p:sp>
        <p:nvSpPr>
          <p:cNvPr id="8" name="ZoneTexte 7">
            <a:extLst>
              <a:ext uri="{FF2B5EF4-FFF2-40B4-BE49-F238E27FC236}">
                <a16:creationId xmlns:a16="http://schemas.microsoft.com/office/drawing/2014/main" id="{1082CD81-6555-01D4-1CEE-921F4E530C73}"/>
              </a:ext>
            </a:extLst>
          </p:cNvPr>
          <p:cNvSpPr txBox="1"/>
          <p:nvPr>
            <p:custDataLst>
              <p:tags r:id="rId2"/>
            </p:custDataLst>
          </p:nvPr>
        </p:nvSpPr>
        <p:spPr>
          <a:xfrm>
            <a:off x="271401" y="988904"/>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Pavés à joints drainants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BDB76348-CE0A-CEBC-370C-2057718E0F7E}"/>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pic>
        <p:nvPicPr>
          <p:cNvPr id="5" name="Image 4">
            <a:extLst>
              <a:ext uri="{FF2B5EF4-FFF2-40B4-BE49-F238E27FC236}">
                <a16:creationId xmlns:a16="http://schemas.microsoft.com/office/drawing/2014/main" id="{EFA73A55-0E9D-1C45-61E3-AC642F4E03C0}"/>
              </a:ext>
            </a:extLst>
          </p:cNvPr>
          <p:cNvPicPr>
            <a:picLocks noChangeAspect="1"/>
          </p:cNvPicPr>
          <p:nvPr>
            <p:custDataLst>
              <p:tags r:id="rId4"/>
            </p:custDataLst>
          </p:nvPr>
        </p:nvPicPr>
        <p:blipFill>
          <a:blip r:embed="rId9"/>
          <a:stretch>
            <a:fillRect/>
          </a:stretch>
        </p:blipFill>
        <p:spPr>
          <a:xfrm>
            <a:off x="32938" y="1460194"/>
            <a:ext cx="12118498" cy="4478114"/>
          </a:xfrm>
          <a:prstGeom prst="rect">
            <a:avLst/>
          </a:prstGeom>
        </p:spPr>
      </p:pic>
      <p:pic>
        <p:nvPicPr>
          <p:cNvPr id="3" name="Image 2" descr="Une image contenant plein air, ciel, Véhicule terrestre, route&#10;&#10;Le contenu généré par l’IA peut être incorrect.">
            <a:extLst>
              <a:ext uri="{FF2B5EF4-FFF2-40B4-BE49-F238E27FC236}">
                <a16:creationId xmlns:a16="http://schemas.microsoft.com/office/drawing/2014/main" id="{F11C1CE1-C354-01CF-3DAB-0865722808D2}"/>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Lst>
          </a:blip>
          <a:srcRect/>
          <a:stretch>
            <a:fillRect/>
          </a:stretch>
        </p:blipFill>
        <p:spPr>
          <a:xfrm>
            <a:off x="1491916" y="3971590"/>
            <a:ext cx="5823284" cy="2313706"/>
          </a:xfrm>
          <a:prstGeom prst="rect">
            <a:avLst/>
          </a:prstGeom>
        </p:spPr>
      </p:pic>
      <p:pic>
        <p:nvPicPr>
          <p:cNvPr id="6" name="Image 5" descr="Une image contenant sol, Dallage, gris, matériau de construction&#10;&#10;Le contenu généré par l’IA peut être incorrect.">
            <a:extLst>
              <a:ext uri="{FF2B5EF4-FFF2-40B4-BE49-F238E27FC236}">
                <a16:creationId xmlns:a16="http://schemas.microsoft.com/office/drawing/2014/main" id="{F8D5F53E-D69A-787C-DAFD-76126908A251}"/>
              </a:ext>
            </a:extLst>
          </p:cNvPr>
          <p:cNvPicPr>
            <a:picLocks noChangeAspect="1"/>
          </p:cNvPicPr>
          <p:nvPr>
            <p:custDataLst>
              <p:tags r:id="rId6"/>
            </p:custDataLst>
          </p:nvPr>
        </p:nvPicPr>
        <p:blipFill>
          <a:blip r:embed="rId11" cstate="print">
            <a:extLst>
              <a:ext uri="{28A0092B-C50C-407E-A947-70E740481C1C}">
                <a14:useLocalDpi xmlns:a14="http://schemas.microsoft.com/office/drawing/2010/main"/>
              </a:ext>
            </a:extLst>
          </a:blip>
          <a:stretch>
            <a:fillRect/>
          </a:stretch>
        </p:blipFill>
        <p:spPr>
          <a:xfrm>
            <a:off x="8694911" y="1219736"/>
            <a:ext cx="3225688" cy="2419266"/>
          </a:xfrm>
          <a:prstGeom prst="rect">
            <a:avLst/>
          </a:prstGeom>
        </p:spPr>
      </p:pic>
    </p:spTree>
    <p:extLst>
      <p:ext uri="{BB962C8B-B14F-4D97-AF65-F5344CB8AC3E}">
        <p14:creationId xmlns:p14="http://schemas.microsoft.com/office/powerpoint/2010/main" val="829314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E794D-F84B-7252-DB80-309CECAFAF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209768F-618B-D884-E981-ED8F917DFC35}"/>
              </a:ext>
            </a:extLst>
          </p:cNvPr>
          <p:cNvSpPr>
            <a:spLocks noGrp="1"/>
          </p:cNvSpPr>
          <p:nvPr>
            <p:ph type="title"/>
            <p:custDataLst>
              <p:tags r:id="rId1"/>
            </p:custDataLst>
          </p:nvPr>
        </p:nvSpPr>
        <p:spPr>
          <a:xfrm>
            <a:off x="293910" y="4518116"/>
            <a:ext cx="10515600" cy="1175396"/>
          </a:xfrm>
        </p:spPr>
        <p:txBody>
          <a:bodyPr vert="horz" lIns="91440" tIns="45720" rIns="91440" bIns="45720" rtlCol="0" anchor="ctr">
            <a:normAutofit/>
          </a:bodyPr>
          <a:lstStyle/>
          <a:p>
            <a:r>
              <a:rPr lang="en-US" dirty="0"/>
              <a:t>PARTIE 4 – LE MONITORING</a:t>
            </a:r>
          </a:p>
        </p:txBody>
      </p:sp>
      <p:pic>
        <p:nvPicPr>
          <p:cNvPr id="3" name="Image 2" descr="Une image contenant plein air, plante, herbe, Véhicule terrestre&#10;&#10;Le contenu généré par l’IA peut être incorrect.">
            <a:extLst>
              <a:ext uri="{FF2B5EF4-FFF2-40B4-BE49-F238E27FC236}">
                <a16:creationId xmlns:a16="http://schemas.microsoft.com/office/drawing/2014/main" id="{2D3E4B5B-D92A-D4F0-CF84-FF4AEA17DE56}"/>
              </a:ext>
            </a:extLst>
          </p:cNvPr>
          <p:cNvPicPr>
            <a:picLocks noChangeAspect="1"/>
          </p:cNvPicPr>
          <p:nvPr>
            <p:custDataLst>
              <p:tags r:id="rId2"/>
            </p:custDataLst>
          </p:nvPr>
        </p:nvPicPr>
        <p:blipFill>
          <a:blip r:embed="rId4" cstate="print">
            <a:extLst>
              <a:ext uri="{28A0092B-C50C-407E-A947-70E740481C1C}">
                <a14:useLocalDpi xmlns:a14="http://schemas.microsoft.com/office/drawing/2010/main"/>
              </a:ext>
            </a:extLst>
          </a:blip>
          <a:srcRect r="-1" b="-1"/>
          <a:stretch>
            <a:fillRect/>
          </a:stretch>
        </p:blipFill>
        <p:spPr>
          <a:xfrm>
            <a:off x="7534734" y="-5908"/>
            <a:ext cx="4672136" cy="5811975"/>
          </a:xfrm>
          <a:custGeom>
            <a:avLst/>
            <a:gdLst>
              <a:gd name="connsiteX0" fmla="*/ 0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0 w 4603423"/>
              <a:gd name="connsiteY4" fmla="*/ 0 h 5665788"/>
              <a:gd name="connsiteX0" fmla="*/ 2187018 w 4603423"/>
              <a:gd name="connsiteY0" fmla="*/ 0 h 5665788"/>
              <a:gd name="connsiteX1" fmla="*/ 4603423 w 4603423"/>
              <a:gd name="connsiteY1" fmla="*/ 0 h 5665788"/>
              <a:gd name="connsiteX2" fmla="*/ 4603423 w 4603423"/>
              <a:gd name="connsiteY2" fmla="*/ 5665788 h 5665788"/>
              <a:gd name="connsiteX3" fmla="*/ 0 w 4603423"/>
              <a:gd name="connsiteY3" fmla="*/ 5665788 h 5665788"/>
              <a:gd name="connsiteX4" fmla="*/ 2187018 w 4603423"/>
              <a:gd name="connsiteY4" fmla="*/ 0 h 5665788"/>
              <a:gd name="connsiteX0" fmla="*/ 2173955 w 4590360"/>
              <a:gd name="connsiteY0" fmla="*/ 0 h 5665788"/>
              <a:gd name="connsiteX1" fmla="*/ 4590360 w 4590360"/>
              <a:gd name="connsiteY1" fmla="*/ 0 h 5665788"/>
              <a:gd name="connsiteX2" fmla="*/ 4590360 w 4590360"/>
              <a:gd name="connsiteY2" fmla="*/ 5665788 h 5665788"/>
              <a:gd name="connsiteX3" fmla="*/ 0 w 4590360"/>
              <a:gd name="connsiteY3" fmla="*/ 5665788 h 5665788"/>
              <a:gd name="connsiteX4" fmla="*/ 2173955 w 4590360"/>
              <a:gd name="connsiteY4" fmla="*/ 0 h 5665788"/>
              <a:gd name="connsiteX0" fmla="*/ 1646905 w 4590360"/>
              <a:gd name="connsiteY0" fmla="*/ 1365250 h 5665788"/>
              <a:gd name="connsiteX1" fmla="*/ 4590360 w 4590360"/>
              <a:gd name="connsiteY1" fmla="*/ 0 h 5665788"/>
              <a:gd name="connsiteX2" fmla="*/ 4590360 w 4590360"/>
              <a:gd name="connsiteY2" fmla="*/ 5665788 h 5665788"/>
              <a:gd name="connsiteX3" fmla="*/ 0 w 4590360"/>
              <a:gd name="connsiteY3" fmla="*/ 5665788 h 5665788"/>
              <a:gd name="connsiteX4" fmla="*/ 1646905 w 4590360"/>
              <a:gd name="connsiteY4" fmla="*/ 1365250 h 5665788"/>
              <a:gd name="connsiteX0" fmla="*/ 1646905 w 4593535"/>
              <a:gd name="connsiteY0" fmla="*/ 0 h 4300538"/>
              <a:gd name="connsiteX1" fmla="*/ 4593535 w 4593535"/>
              <a:gd name="connsiteY1" fmla="*/ 0 h 4300538"/>
              <a:gd name="connsiteX2" fmla="*/ 4590360 w 4593535"/>
              <a:gd name="connsiteY2" fmla="*/ 4300538 h 4300538"/>
              <a:gd name="connsiteX3" fmla="*/ 0 w 4593535"/>
              <a:gd name="connsiteY3" fmla="*/ 4300538 h 4300538"/>
              <a:gd name="connsiteX4" fmla="*/ 1646905 w 4593535"/>
              <a:gd name="connsiteY4" fmla="*/ 0 h 4300538"/>
              <a:gd name="connsiteX0" fmla="*/ 1697705 w 4593535"/>
              <a:gd name="connsiteY0" fmla="*/ 0 h 4430713"/>
              <a:gd name="connsiteX1" fmla="*/ 4593535 w 4593535"/>
              <a:gd name="connsiteY1" fmla="*/ 130175 h 4430713"/>
              <a:gd name="connsiteX2" fmla="*/ 4590360 w 4593535"/>
              <a:gd name="connsiteY2" fmla="*/ 4430713 h 4430713"/>
              <a:gd name="connsiteX3" fmla="*/ 0 w 4593535"/>
              <a:gd name="connsiteY3" fmla="*/ 4430713 h 4430713"/>
              <a:gd name="connsiteX4" fmla="*/ 1697705 w 4593535"/>
              <a:gd name="connsiteY4" fmla="*/ 0 h 4430713"/>
              <a:gd name="connsiteX0" fmla="*/ 1697705 w 4590665"/>
              <a:gd name="connsiteY0" fmla="*/ 0 h 4430713"/>
              <a:gd name="connsiteX1" fmla="*/ 4590360 w 4590665"/>
              <a:gd name="connsiteY1" fmla="*/ 12700 h 4430713"/>
              <a:gd name="connsiteX2" fmla="*/ 4590360 w 4590665"/>
              <a:gd name="connsiteY2" fmla="*/ 4430713 h 4430713"/>
              <a:gd name="connsiteX3" fmla="*/ 0 w 4590665"/>
              <a:gd name="connsiteY3" fmla="*/ 4430713 h 4430713"/>
              <a:gd name="connsiteX4" fmla="*/ 1697705 w 4590665"/>
              <a:gd name="connsiteY4" fmla="*/ 0 h 4430713"/>
              <a:gd name="connsiteX0" fmla="*/ 2076847 w 4590665"/>
              <a:gd name="connsiteY0" fmla="*/ 0 h 4425033"/>
              <a:gd name="connsiteX1" fmla="*/ 4590360 w 4590665"/>
              <a:gd name="connsiteY1" fmla="*/ 7020 h 4425033"/>
              <a:gd name="connsiteX2" fmla="*/ 4590360 w 4590665"/>
              <a:gd name="connsiteY2" fmla="*/ 4425033 h 4425033"/>
              <a:gd name="connsiteX3" fmla="*/ 0 w 4590665"/>
              <a:gd name="connsiteY3" fmla="*/ 4425033 h 4425033"/>
              <a:gd name="connsiteX4" fmla="*/ 2076847 w 4590665"/>
              <a:gd name="connsiteY4" fmla="*/ 0 h 4425033"/>
              <a:gd name="connsiteX0" fmla="*/ 2076847 w 4590441"/>
              <a:gd name="connsiteY0" fmla="*/ 10020 h 4435053"/>
              <a:gd name="connsiteX1" fmla="*/ 4582926 w 4590441"/>
              <a:gd name="connsiteY1" fmla="*/ 0 h 4435053"/>
              <a:gd name="connsiteX2" fmla="*/ 4590360 w 4590441"/>
              <a:gd name="connsiteY2" fmla="*/ 4435053 h 4435053"/>
              <a:gd name="connsiteX3" fmla="*/ 0 w 4590441"/>
              <a:gd name="connsiteY3" fmla="*/ 4435053 h 4435053"/>
              <a:gd name="connsiteX4" fmla="*/ 2076847 w 4590441"/>
              <a:gd name="connsiteY4" fmla="*/ 10020 h 4435053"/>
              <a:gd name="connsiteX0" fmla="*/ 2069413 w 4590441"/>
              <a:gd name="connsiteY0" fmla="*/ 10020 h 4435053"/>
              <a:gd name="connsiteX1" fmla="*/ 4582926 w 4590441"/>
              <a:gd name="connsiteY1" fmla="*/ 0 h 4435053"/>
              <a:gd name="connsiteX2" fmla="*/ 4590360 w 4590441"/>
              <a:gd name="connsiteY2" fmla="*/ 4435053 h 4435053"/>
              <a:gd name="connsiteX3" fmla="*/ 0 w 4590441"/>
              <a:gd name="connsiteY3" fmla="*/ 4435053 h 4435053"/>
              <a:gd name="connsiteX4" fmla="*/ 2069413 w 4590441"/>
              <a:gd name="connsiteY4" fmla="*/ 10020 h 4435053"/>
              <a:gd name="connsiteX0" fmla="*/ 2069413 w 4597794"/>
              <a:gd name="connsiteY0" fmla="*/ 0 h 4425033"/>
              <a:gd name="connsiteX1" fmla="*/ 4597794 w 4597794"/>
              <a:gd name="connsiteY1" fmla="*/ 1341 h 4425033"/>
              <a:gd name="connsiteX2" fmla="*/ 4590360 w 4597794"/>
              <a:gd name="connsiteY2" fmla="*/ 4425033 h 4425033"/>
              <a:gd name="connsiteX3" fmla="*/ 0 w 4597794"/>
              <a:gd name="connsiteY3" fmla="*/ 4425033 h 4425033"/>
              <a:gd name="connsiteX4" fmla="*/ 2069413 w 4597794"/>
              <a:gd name="connsiteY4" fmla="*/ 0 h 4425033"/>
              <a:gd name="connsiteX0" fmla="*/ 2136321 w 4664702"/>
              <a:gd name="connsiteY0" fmla="*/ 0 h 4430713"/>
              <a:gd name="connsiteX1" fmla="*/ 4664702 w 4664702"/>
              <a:gd name="connsiteY1" fmla="*/ 1341 h 4430713"/>
              <a:gd name="connsiteX2" fmla="*/ 4657268 w 4664702"/>
              <a:gd name="connsiteY2" fmla="*/ 4425033 h 4430713"/>
              <a:gd name="connsiteX3" fmla="*/ 0 w 4664702"/>
              <a:gd name="connsiteY3" fmla="*/ 4430713 h 4430713"/>
              <a:gd name="connsiteX4" fmla="*/ 2136321 w 4664702"/>
              <a:gd name="connsiteY4" fmla="*/ 0 h 4430713"/>
              <a:gd name="connsiteX0" fmla="*/ 2136321 w 4672136"/>
              <a:gd name="connsiteY0" fmla="*/ 10019 h 4440732"/>
              <a:gd name="connsiteX1" fmla="*/ 4672136 w 4672136"/>
              <a:gd name="connsiteY1" fmla="*/ 0 h 4440732"/>
              <a:gd name="connsiteX2" fmla="*/ 4657268 w 4672136"/>
              <a:gd name="connsiteY2" fmla="*/ 4435052 h 4440732"/>
              <a:gd name="connsiteX3" fmla="*/ 0 w 4672136"/>
              <a:gd name="connsiteY3" fmla="*/ 4440732 h 4440732"/>
              <a:gd name="connsiteX4" fmla="*/ 2136321 w 4672136"/>
              <a:gd name="connsiteY4" fmla="*/ 10019 h 444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136" h="4440732">
                <a:moveTo>
                  <a:pt x="2136321" y="10019"/>
                </a:moveTo>
                <a:lnTo>
                  <a:pt x="4672136" y="0"/>
                </a:lnTo>
                <a:cubicBezTo>
                  <a:pt x="4671078" y="1433513"/>
                  <a:pt x="4658326" y="3001539"/>
                  <a:pt x="4657268" y="4435052"/>
                </a:cubicBezTo>
                <a:lnTo>
                  <a:pt x="0" y="4440732"/>
                </a:lnTo>
                <a:lnTo>
                  <a:pt x="2136321" y="10019"/>
                </a:lnTo>
                <a:close/>
              </a:path>
            </a:pathLst>
          </a:custGeom>
          <a:noFill/>
        </p:spPr>
      </p:pic>
    </p:spTree>
    <p:extLst>
      <p:ext uri="{BB962C8B-B14F-4D97-AF65-F5344CB8AC3E}">
        <p14:creationId xmlns:p14="http://schemas.microsoft.com/office/powerpoint/2010/main" val="38241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D741-834F-182D-63EA-FADE3685AB2F}"/>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AECB54FC-89A5-5B50-BAA8-C53C87BAD1E6}"/>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4 – LE MONITORING</a:t>
            </a:r>
          </a:p>
        </p:txBody>
      </p:sp>
      <p:sp>
        <p:nvSpPr>
          <p:cNvPr id="8" name="ZoneTexte 7">
            <a:extLst>
              <a:ext uri="{FF2B5EF4-FFF2-40B4-BE49-F238E27FC236}">
                <a16:creationId xmlns:a16="http://schemas.microsoft.com/office/drawing/2014/main" id="{1DA526CB-CDA7-826D-E3A6-0D8E67C7F9F4}"/>
              </a:ext>
            </a:extLst>
          </p:cNvPr>
          <p:cNvSpPr txBox="1"/>
          <p:nvPr>
            <p:custDataLst>
              <p:tags r:id="rId2"/>
            </p:custDataLst>
          </p:nvPr>
        </p:nvSpPr>
        <p:spPr>
          <a:xfrm>
            <a:off x="271401" y="977816"/>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Suivis de la performance des IV</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3F1FD526-4306-8E0E-69E2-E1254EA551AA}"/>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latin typeface="Calibri" panose="020F0502020204030204" pitchFamily="34" charset="0"/>
              </a:rPr>
              <a:t>Service de la planification de l’aménagement et de l’environnement </a:t>
            </a:r>
          </a:p>
        </p:txBody>
      </p:sp>
      <p:sp>
        <p:nvSpPr>
          <p:cNvPr id="5" name="ZoneTexte 4">
            <a:extLst>
              <a:ext uri="{FF2B5EF4-FFF2-40B4-BE49-F238E27FC236}">
                <a16:creationId xmlns:a16="http://schemas.microsoft.com/office/drawing/2014/main" id="{93A2230D-3E84-A07C-4DF3-2BDFF0F3D17F}"/>
              </a:ext>
            </a:extLst>
          </p:cNvPr>
          <p:cNvSpPr txBox="1"/>
          <p:nvPr>
            <p:custDataLst>
              <p:tags r:id="rId4"/>
            </p:custDataLst>
          </p:nvPr>
        </p:nvSpPr>
        <p:spPr>
          <a:xfrm>
            <a:off x="358420" y="1485828"/>
            <a:ext cx="10376255" cy="2735172"/>
          </a:xfrm>
          <a:prstGeom prst="rect">
            <a:avLst/>
          </a:prstGeom>
          <a:noFill/>
        </p:spPr>
        <p:txBody>
          <a:bodyPr wrap="square">
            <a:spAutoFit/>
          </a:bodyPr>
          <a:lstStyle/>
          <a:p>
            <a:r>
              <a:rPr lang="fr-CA" dirty="0"/>
              <a:t>La Ville est partenaire d’un </a:t>
            </a:r>
            <a:r>
              <a:rPr lang="fr-CA" b="1" dirty="0"/>
              <a:t>programme de recherche</a:t>
            </a:r>
            <a:r>
              <a:rPr lang="fr-CA" dirty="0"/>
              <a:t>, intitulé, </a:t>
            </a:r>
            <a:r>
              <a:rPr lang="fr-CA" i="1" dirty="0"/>
              <a:t>Accroître la résilience des municipalités face aux changements climatiques par l'intégration de solutions vertes et d'ingénierie </a:t>
            </a:r>
            <a:r>
              <a:rPr lang="fr-CA" dirty="0"/>
              <a:t>dont l’</a:t>
            </a:r>
            <a:r>
              <a:rPr lang="fr-CA" b="1" dirty="0"/>
              <a:t>INRS et l’Université Laval </a:t>
            </a:r>
            <a:r>
              <a:rPr lang="fr-CA" dirty="0"/>
              <a:t>sont responsables d'effectuer les recherches suivantes sur le site : </a:t>
            </a:r>
          </a:p>
          <a:p>
            <a:endParaRPr lang="fr-CA" sz="18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600"/>
              </a:spcAft>
              <a:buFont typeface="+mj-lt"/>
              <a:buAutoNum type="arabicPeriod"/>
            </a:pPr>
            <a:r>
              <a:rPr lang="fr-CA" sz="1600" dirty="0">
                <a:effectLst/>
                <a:latin typeface="Arial" panose="020B0604020202020204" pitchFamily="34" charset="0"/>
                <a:ea typeface="Calibri" panose="020F0502020204030204" pitchFamily="34" charset="0"/>
                <a:cs typeface="Times New Roman" panose="02020603050405020304" pitchFamily="18" charset="0"/>
              </a:rPr>
              <a:t>Performance hydraulique des ouvrages (suivi de l’eau de la fonte)</a:t>
            </a:r>
          </a:p>
          <a:p>
            <a:pPr marL="342900" indent="-342900" algn="just">
              <a:lnSpc>
                <a:spcPct val="107000"/>
              </a:lnSpc>
              <a:spcAft>
                <a:spcPts val="600"/>
              </a:spcAft>
              <a:buFont typeface="+mj-lt"/>
              <a:buAutoNum type="arabicPeriod"/>
            </a:pPr>
            <a:r>
              <a:rPr lang="fr-CA" sz="1600" dirty="0">
                <a:effectLst/>
                <a:latin typeface="Arial" panose="020B0604020202020204" pitchFamily="34" charset="0"/>
                <a:ea typeface="Calibri" panose="020F0502020204030204" pitchFamily="34" charset="0"/>
                <a:cs typeface="Times New Roman" panose="02020603050405020304" pitchFamily="18" charset="0"/>
              </a:rPr>
              <a:t>Performance de traitement de la qualité des eaux de ruissellement (suivi des MES)</a:t>
            </a:r>
          </a:p>
          <a:p>
            <a:pPr marL="342900" indent="-342900" algn="just">
              <a:lnSpc>
                <a:spcPct val="107000"/>
              </a:lnSpc>
              <a:spcAft>
                <a:spcPts val="600"/>
              </a:spcAft>
              <a:buFont typeface="+mj-lt"/>
              <a:buAutoNum type="arabicPeriod"/>
            </a:pPr>
            <a:r>
              <a:rPr lang="fr-CA" sz="1600" dirty="0">
                <a:effectLst/>
                <a:latin typeface="Arial" panose="020B0604020202020204" pitchFamily="34" charset="0"/>
                <a:ea typeface="Calibri" panose="020F0502020204030204" pitchFamily="34" charset="0"/>
                <a:cs typeface="Times New Roman" panose="02020603050405020304" pitchFamily="18" charset="0"/>
              </a:rPr>
              <a:t>Performance des plantations dans les noues avec biorétention (suivi des vivaces)</a:t>
            </a:r>
          </a:p>
          <a:p>
            <a:pPr marL="800100" lvl="1" indent="-342900" algn="just">
              <a:lnSpc>
                <a:spcPct val="107000"/>
              </a:lnSpc>
              <a:spcAft>
                <a:spcPts val="600"/>
              </a:spcAft>
              <a:buFont typeface="+mj-lt"/>
              <a:buAutoNum type="alphaLcParenR"/>
            </a:pPr>
            <a:r>
              <a:rPr lang="fr-CA" sz="1600" dirty="0">
                <a:latin typeface="Arial" panose="020B0604020202020204" pitchFamily="34" charset="0"/>
                <a:ea typeface="Calibri" panose="020F0502020204030204" pitchFamily="34" charset="0"/>
                <a:cs typeface="Times New Roman" panose="02020603050405020304" pitchFamily="18" charset="0"/>
              </a:rPr>
              <a:t>Teneur en eau dans le sol dans la noue centrale afin de voir s'il y a des différences entre le côté où il y a présence de pavés à joints drainants et celui où il n'y en a pas.</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0B56ABA9-B0A2-7634-5D43-64CE2054A5B2}"/>
              </a:ext>
            </a:extLst>
          </p:cNvPr>
          <p:cNvPicPr>
            <a:picLocks noChangeAspect="1"/>
          </p:cNvPicPr>
          <p:nvPr>
            <p:custDataLst>
              <p:tags r:id="rId5"/>
            </p:custDataLst>
          </p:nvPr>
        </p:nvPicPr>
        <p:blipFill>
          <a:blip r:embed="rId10"/>
          <a:stretch>
            <a:fillRect/>
          </a:stretch>
        </p:blipFill>
        <p:spPr>
          <a:xfrm>
            <a:off x="2514478" y="4348763"/>
            <a:ext cx="2880855" cy="1969816"/>
          </a:xfrm>
          <a:prstGeom prst="rect">
            <a:avLst/>
          </a:prstGeom>
        </p:spPr>
      </p:pic>
      <p:pic>
        <p:nvPicPr>
          <p:cNvPr id="10" name="Image 9">
            <a:extLst>
              <a:ext uri="{FF2B5EF4-FFF2-40B4-BE49-F238E27FC236}">
                <a16:creationId xmlns:a16="http://schemas.microsoft.com/office/drawing/2014/main" id="{9A50C570-1B90-298D-1617-FECABC15BD8A}"/>
              </a:ext>
            </a:extLst>
          </p:cNvPr>
          <p:cNvPicPr>
            <a:picLocks noChangeAspect="1"/>
          </p:cNvPicPr>
          <p:nvPr>
            <p:custDataLst>
              <p:tags r:id="rId6"/>
            </p:custDataLst>
          </p:nvPr>
        </p:nvPicPr>
        <p:blipFill>
          <a:blip r:embed="rId11" cstate="hqprint">
            <a:extLst>
              <a:ext uri="{28A0092B-C50C-407E-A947-70E740481C1C}">
                <a14:useLocalDpi xmlns:a14="http://schemas.microsoft.com/office/drawing/2010/main"/>
              </a:ext>
            </a:extLst>
          </a:blip>
          <a:srcRect/>
          <a:stretch>
            <a:fillRect/>
          </a:stretch>
        </p:blipFill>
        <p:spPr>
          <a:xfrm>
            <a:off x="5614446" y="4348955"/>
            <a:ext cx="1883635" cy="1969815"/>
          </a:xfrm>
          <a:prstGeom prst="rect">
            <a:avLst/>
          </a:prstGeom>
        </p:spPr>
      </p:pic>
      <p:sp>
        <p:nvSpPr>
          <p:cNvPr id="14" name="ZoneTexte 13">
            <a:extLst>
              <a:ext uri="{FF2B5EF4-FFF2-40B4-BE49-F238E27FC236}">
                <a16:creationId xmlns:a16="http://schemas.microsoft.com/office/drawing/2014/main" id="{5402B64B-80C2-5CFF-B122-A4F8CD0FC1BC}"/>
              </a:ext>
            </a:extLst>
          </p:cNvPr>
          <p:cNvSpPr txBox="1"/>
          <p:nvPr>
            <p:custDataLst>
              <p:tags r:id="rId7"/>
            </p:custDataLst>
          </p:nvPr>
        </p:nvSpPr>
        <p:spPr>
          <a:xfrm>
            <a:off x="7717194" y="5100312"/>
            <a:ext cx="1763690" cy="461665"/>
          </a:xfrm>
          <a:prstGeom prst="rect">
            <a:avLst/>
          </a:prstGeom>
          <a:noFill/>
        </p:spPr>
        <p:txBody>
          <a:bodyPr wrap="square" rtlCol="0">
            <a:spAutoFit/>
          </a:bodyPr>
          <a:lstStyle/>
          <a:p>
            <a:r>
              <a:rPr lang="fr-CA" sz="1200"/>
              <a:t>Crédit photo : Université Laval, 2025</a:t>
            </a:r>
          </a:p>
        </p:txBody>
      </p:sp>
    </p:spTree>
    <p:extLst>
      <p:ext uri="{BB962C8B-B14F-4D97-AF65-F5344CB8AC3E}">
        <p14:creationId xmlns:p14="http://schemas.microsoft.com/office/powerpoint/2010/main" val="3127679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13AF-EFEA-ED83-5FF9-6F8991A30B7D}"/>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508CB6C4-452C-476D-0587-3F78C0393034}"/>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4 – LE MONITORING</a:t>
            </a:r>
          </a:p>
        </p:txBody>
      </p:sp>
      <p:sp>
        <p:nvSpPr>
          <p:cNvPr id="8" name="ZoneTexte 7">
            <a:extLst>
              <a:ext uri="{FF2B5EF4-FFF2-40B4-BE49-F238E27FC236}">
                <a16:creationId xmlns:a16="http://schemas.microsoft.com/office/drawing/2014/main" id="{E1C3B8A5-C420-F57E-8C99-7C27433D54EC}"/>
              </a:ext>
            </a:extLst>
          </p:cNvPr>
          <p:cNvSpPr txBox="1"/>
          <p:nvPr>
            <p:custDataLst>
              <p:tags r:id="rId2"/>
            </p:custDataLst>
          </p:nvPr>
        </p:nvSpPr>
        <p:spPr>
          <a:xfrm>
            <a:off x="271401" y="977816"/>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Suivi de l’état et des pratiques d’entretien </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4E69047D-170F-8E85-FA0C-0EE69EE5A791}"/>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6" name="ZoneTexte 5">
            <a:extLst>
              <a:ext uri="{FF2B5EF4-FFF2-40B4-BE49-F238E27FC236}">
                <a16:creationId xmlns:a16="http://schemas.microsoft.com/office/drawing/2014/main" id="{DED0A2B6-BFE7-5D49-E1C6-6919B43EF409}"/>
              </a:ext>
            </a:extLst>
          </p:cNvPr>
          <p:cNvSpPr txBox="1"/>
          <p:nvPr>
            <p:custDataLst>
              <p:tags r:id="rId4"/>
            </p:custDataLst>
          </p:nvPr>
        </p:nvSpPr>
        <p:spPr>
          <a:xfrm>
            <a:off x="7055150" y="1747490"/>
            <a:ext cx="5028911" cy="4031873"/>
          </a:xfrm>
          <a:prstGeom prst="rect">
            <a:avLst/>
          </a:prstGeom>
          <a:noFill/>
        </p:spPr>
        <p:txBody>
          <a:bodyPr wrap="square" rtlCol="0">
            <a:spAutoFit/>
          </a:bodyPr>
          <a:lstStyle/>
          <a:p>
            <a:r>
              <a:rPr lang="fr-CA" sz="2000" b="1" dirty="0"/>
              <a:t>Programme de surveillance des infrastructures vertes (Travaux publics)</a:t>
            </a:r>
          </a:p>
          <a:p>
            <a:endParaRPr lang="fr-CA" b="1" dirty="0"/>
          </a:p>
          <a:p>
            <a:r>
              <a:rPr lang="fr-CA" dirty="0"/>
              <a:t>En période de redoux, de cocktails météo et de fonte printanière :</a:t>
            </a:r>
          </a:p>
          <a:p>
            <a:pPr marL="285750" indent="-285750">
              <a:buFont typeface="Arial" panose="020B0604020202020204" pitchFamily="34" charset="0"/>
              <a:buChar char="•"/>
            </a:pPr>
            <a:r>
              <a:rPr lang="fr-CA" dirty="0"/>
              <a:t>Observations de l’état de la surface (enneigée, déneigée, mouillée, abrasive, glacée)</a:t>
            </a:r>
          </a:p>
          <a:p>
            <a:pPr marL="285750" indent="-285750">
              <a:buFont typeface="Arial" panose="020B0604020202020204" pitchFamily="34" charset="0"/>
              <a:buChar char="•"/>
            </a:pPr>
            <a:r>
              <a:rPr lang="fr-CA" dirty="0"/>
              <a:t>Observations du drainage (étendues d’eau sur revêtement minéral)</a:t>
            </a:r>
          </a:p>
          <a:p>
            <a:pPr marL="285750" indent="-285750">
              <a:buFont typeface="Arial" panose="020B0604020202020204" pitchFamily="34" charset="0"/>
              <a:buChar char="•"/>
            </a:pPr>
            <a:r>
              <a:rPr lang="fr-CA" dirty="0"/>
              <a:t>Identifications de la nature des obstructions et des causes</a:t>
            </a:r>
          </a:p>
          <a:p>
            <a:pPr marL="285750" indent="-285750">
              <a:buFont typeface="Arial" panose="020B0604020202020204" pitchFamily="34" charset="0"/>
              <a:buChar char="•"/>
            </a:pPr>
            <a:r>
              <a:rPr lang="fr-CA" dirty="0"/>
              <a:t>Présence et respect du balisage</a:t>
            </a:r>
          </a:p>
          <a:p>
            <a:pPr marL="285750" indent="-285750">
              <a:buFont typeface="Arial" panose="020B0604020202020204" pitchFamily="34" charset="0"/>
              <a:buChar char="•"/>
            </a:pPr>
            <a:r>
              <a:rPr lang="fr-CA" dirty="0"/>
              <a:t>Présence d’abrasifs uniquement </a:t>
            </a:r>
          </a:p>
        </p:txBody>
      </p:sp>
      <p:pic>
        <p:nvPicPr>
          <p:cNvPr id="10" name="Image 9">
            <a:extLst>
              <a:ext uri="{FF2B5EF4-FFF2-40B4-BE49-F238E27FC236}">
                <a16:creationId xmlns:a16="http://schemas.microsoft.com/office/drawing/2014/main" id="{9CA2C0E2-1C1E-BC6B-7B41-AA90CB7E64EC}"/>
              </a:ext>
            </a:extLst>
          </p:cNvPr>
          <p:cNvPicPr>
            <a:picLocks noChangeAspect="1"/>
          </p:cNvPicPr>
          <p:nvPr>
            <p:custDataLst>
              <p:tags r:id="rId5"/>
            </p:custDataLst>
          </p:nvPr>
        </p:nvPicPr>
        <p:blipFill>
          <a:blip r:embed="rId8" cstate="screen">
            <a:extLst>
              <a:ext uri="{28A0092B-C50C-407E-A947-70E740481C1C}">
                <a14:useLocalDpi xmlns:a14="http://schemas.microsoft.com/office/drawing/2010/main"/>
              </a:ext>
            </a:extLst>
          </a:blip>
          <a:stretch>
            <a:fillRect/>
          </a:stretch>
        </p:blipFill>
        <p:spPr>
          <a:xfrm>
            <a:off x="412945" y="2023949"/>
            <a:ext cx="6293495" cy="3478954"/>
          </a:xfrm>
          <a:prstGeom prst="rect">
            <a:avLst/>
          </a:prstGeom>
        </p:spPr>
      </p:pic>
    </p:spTree>
    <p:extLst>
      <p:ext uri="{BB962C8B-B14F-4D97-AF65-F5344CB8AC3E}">
        <p14:creationId xmlns:p14="http://schemas.microsoft.com/office/powerpoint/2010/main" val="1041088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247C-225D-6F70-A680-8B10B147561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9C890803-0466-0024-C613-B59CE35ECFE2}"/>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4 – LE MONITORING</a:t>
            </a:r>
          </a:p>
        </p:txBody>
      </p:sp>
      <p:sp>
        <p:nvSpPr>
          <p:cNvPr id="8" name="ZoneTexte 7">
            <a:extLst>
              <a:ext uri="{FF2B5EF4-FFF2-40B4-BE49-F238E27FC236}">
                <a16:creationId xmlns:a16="http://schemas.microsoft.com/office/drawing/2014/main" id="{6451AA3C-698B-65EE-8434-3201C673FF77}"/>
              </a:ext>
            </a:extLst>
          </p:cNvPr>
          <p:cNvSpPr txBox="1"/>
          <p:nvPr>
            <p:custDataLst>
              <p:tags r:id="rId2"/>
            </p:custDataLst>
          </p:nvPr>
        </p:nvSpPr>
        <p:spPr>
          <a:xfrm>
            <a:off x="271401" y="983654"/>
            <a:ext cx="11812660" cy="461665"/>
          </a:xfrm>
          <a:prstGeom prst="rect">
            <a:avLst/>
          </a:prstGeom>
          <a:noFill/>
        </p:spPr>
        <p:txBody>
          <a:bodyPr wrap="square" lIns="91440" tIns="45720" rIns="91440" bIns="45720" rtlCol="0" anchor="t">
            <a:spAutoFit/>
          </a:bodyPr>
          <a:lstStyle/>
          <a:p>
            <a:r>
              <a:rPr lang="fr-CA" sz="2400" b="1" cap="all" dirty="0">
                <a:solidFill>
                  <a:srgbClr val="0070C0"/>
                </a:solidFill>
                <a:latin typeface="Arial"/>
                <a:cs typeface="Arial"/>
              </a:rPr>
              <a:t>Suivi de l’état et des pratiques d’entretien </a:t>
            </a:r>
            <a:endParaRPr lang="fr-FR" sz="2400" cap="all" dirty="0">
              <a:solidFill>
                <a:srgbClr val="0070C0"/>
              </a:solidFill>
              <a:latin typeface="Arial"/>
              <a:cs typeface="Arial"/>
            </a:endParaRPr>
          </a:p>
        </p:txBody>
      </p:sp>
      <p:sp>
        <p:nvSpPr>
          <p:cNvPr id="12" name="Footer Placeholder 3">
            <a:extLst>
              <a:ext uri="{FF2B5EF4-FFF2-40B4-BE49-F238E27FC236}">
                <a16:creationId xmlns:a16="http://schemas.microsoft.com/office/drawing/2014/main" id="{761B0195-BBB4-DA1E-BECE-011A99992F06}"/>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13" name="ZoneTexte 12">
            <a:extLst>
              <a:ext uri="{FF2B5EF4-FFF2-40B4-BE49-F238E27FC236}">
                <a16:creationId xmlns:a16="http://schemas.microsoft.com/office/drawing/2014/main" id="{89A7845D-B324-C28F-D429-2B2FEEE616AD}"/>
              </a:ext>
            </a:extLst>
          </p:cNvPr>
          <p:cNvSpPr txBox="1"/>
          <p:nvPr>
            <p:custDataLst>
              <p:tags r:id="rId4"/>
            </p:custDataLst>
          </p:nvPr>
        </p:nvSpPr>
        <p:spPr>
          <a:xfrm>
            <a:off x="271401" y="1564692"/>
            <a:ext cx="10872849" cy="1200329"/>
          </a:xfrm>
          <a:prstGeom prst="rect">
            <a:avLst/>
          </a:prstGeom>
          <a:noFill/>
        </p:spPr>
        <p:txBody>
          <a:bodyPr wrap="square" rtlCol="0">
            <a:spAutoFit/>
          </a:bodyPr>
          <a:lstStyle/>
          <a:p>
            <a:r>
              <a:rPr lang="fr-CA" b="1" dirty="0"/>
              <a:t>Rencontres avant et après l’hiver avec le gestionnaire du site et son entrepreneur pour l’entretien</a:t>
            </a:r>
          </a:p>
          <a:p>
            <a:pPr marL="285750" indent="-285750">
              <a:buFont typeface="Arial" panose="020B0604020202020204" pitchFamily="34" charset="0"/>
              <a:buChar char="•"/>
            </a:pPr>
            <a:r>
              <a:rPr lang="fr-CA" dirty="0"/>
              <a:t>Comportement général des surfaces; sans sels de déglaçage</a:t>
            </a:r>
          </a:p>
          <a:p>
            <a:pPr marL="285750" indent="-285750">
              <a:buFont typeface="Arial" panose="020B0604020202020204" pitchFamily="34" charset="0"/>
              <a:buChar char="•"/>
            </a:pPr>
            <a:r>
              <a:rPr lang="fr-CA" dirty="0"/>
              <a:t>Entreposage de la neige et balisage</a:t>
            </a:r>
          </a:p>
          <a:p>
            <a:pPr marL="285750" indent="-285750">
              <a:buFont typeface="Arial" panose="020B0604020202020204" pitchFamily="34" charset="0"/>
              <a:buChar char="•"/>
            </a:pPr>
            <a:r>
              <a:rPr lang="fr-CA" dirty="0"/>
              <a:t>Difficultés rencontrées et améliorations à apporter</a:t>
            </a:r>
          </a:p>
        </p:txBody>
      </p:sp>
      <p:pic>
        <p:nvPicPr>
          <p:cNvPr id="5" name="Image 4">
            <a:extLst>
              <a:ext uri="{FF2B5EF4-FFF2-40B4-BE49-F238E27FC236}">
                <a16:creationId xmlns:a16="http://schemas.microsoft.com/office/drawing/2014/main" id="{E85F86CC-B935-6B62-6724-9B4A2F5AD10E}"/>
              </a:ext>
            </a:extLst>
          </p:cNvPr>
          <p:cNvPicPr>
            <a:picLocks noChangeAspect="1"/>
          </p:cNvPicPr>
          <p:nvPr>
            <p:custDataLst>
              <p:tags r:id="rId5"/>
            </p:custDataLst>
          </p:nvPr>
        </p:nvPicPr>
        <p:blipFill>
          <a:blip r:embed="rId10"/>
          <a:stretch>
            <a:fillRect/>
          </a:stretch>
        </p:blipFill>
        <p:spPr>
          <a:xfrm>
            <a:off x="651109" y="2901438"/>
            <a:ext cx="7679066" cy="3249907"/>
          </a:xfrm>
          <a:prstGeom prst="rect">
            <a:avLst/>
          </a:prstGeom>
        </p:spPr>
      </p:pic>
      <p:sp>
        <p:nvSpPr>
          <p:cNvPr id="14" name="ZoneTexte 13">
            <a:extLst>
              <a:ext uri="{FF2B5EF4-FFF2-40B4-BE49-F238E27FC236}">
                <a16:creationId xmlns:a16="http://schemas.microsoft.com/office/drawing/2014/main" id="{0F7C7C7F-815A-BEBF-3515-9AC2B7D08162}"/>
              </a:ext>
            </a:extLst>
          </p:cNvPr>
          <p:cNvSpPr txBox="1"/>
          <p:nvPr>
            <p:custDataLst>
              <p:tags r:id="rId6"/>
            </p:custDataLst>
          </p:nvPr>
        </p:nvSpPr>
        <p:spPr>
          <a:xfrm>
            <a:off x="5026831" y="5874346"/>
            <a:ext cx="3205213" cy="276999"/>
          </a:xfrm>
          <a:prstGeom prst="rect">
            <a:avLst/>
          </a:prstGeom>
          <a:noFill/>
        </p:spPr>
        <p:txBody>
          <a:bodyPr wrap="square" rtlCol="0">
            <a:spAutoFit/>
          </a:bodyPr>
          <a:lstStyle/>
          <a:p>
            <a:r>
              <a:rPr lang="fr-CA" sz="1200" dirty="0"/>
              <a:t>Crédit photo : Groupe Plein Air Faune, 2025</a:t>
            </a:r>
          </a:p>
        </p:txBody>
      </p:sp>
      <p:pic>
        <p:nvPicPr>
          <p:cNvPr id="16" name="Image 15" descr="Une image contenant plein air, texte, ciel, Véhicule terrestre&#10;&#10;Le contenu généré par l’IA peut être incorrect.">
            <a:extLst>
              <a:ext uri="{FF2B5EF4-FFF2-40B4-BE49-F238E27FC236}">
                <a16:creationId xmlns:a16="http://schemas.microsoft.com/office/drawing/2014/main" id="{736F8B82-1AD1-B9E2-E2E1-91BFACAA6D8E}"/>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a:ext>
            </a:extLst>
          </a:blip>
          <a:srcRect/>
          <a:stretch>
            <a:fillRect/>
          </a:stretch>
        </p:blipFill>
        <p:spPr>
          <a:xfrm>
            <a:off x="8589345" y="2357361"/>
            <a:ext cx="3331254" cy="2804936"/>
          </a:xfrm>
          <a:prstGeom prst="rect">
            <a:avLst/>
          </a:prstGeom>
        </p:spPr>
      </p:pic>
    </p:spTree>
    <p:extLst>
      <p:ext uri="{BB962C8B-B14F-4D97-AF65-F5344CB8AC3E}">
        <p14:creationId xmlns:p14="http://schemas.microsoft.com/office/powerpoint/2010/main" val="327017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67170-7993-35FC-9C5B-790FF8F96284}"/>
              </a:ext>
            </a:extLst>
          </p:cNvPr>
          <p:cNvSpPr>
            <a:spLocks noGrp="1"/>
          </p:cNvSpPr>
          <p:nvPr>
            <p:ph type="title"/>
            <p:custDataLst>
              <p:tags r:id="rId1"/>
            </p:custDataLst>
          </p:nvPr>
        </p:nvSpPr>
        <p:spPr>
          <a:xfrm>
            <a:off x="548459" y="4080107"/>
            <a:ext cx="7005009" cy="2452687"/>
          </a:xfrm>
        </p:spPr>
        <p:txBody>
          <a:bodyPr vert="horz" lIns="91440" tIns="45720" rIns="91440" bIns="45720" rtlCol="0" anchor="ctr">
            <a:normAutofit/>
          </a:bodyPr>
          <a:lstStyle/>
          <a:p>
            <a:r>
              <a:rPr lang="en-US" sz="3600">
                <a:solidFill>
                  <a:schemeClr val="tx1"/>
                </a:solidFill>
              </a:rPr>
              <a:t>PARTIE 5 – LA CONCLUSION</a:t>
            </a:r>
          </a:p>
        </p:txBody>
      </p:sp>
      <p:pic>
        <p:nvPicPr>
          <p:cNvPr id="4" name="Image 3" descr="Une image contenant plein air, herbe, voiture, Véhicule terrestre&#10;&#10;Le contenu généré par l’IA peut être incorrect.">
            <a:extLst>
              <a:ext uri="{FF2B5EF4-FFF2-40B4-BE49-F238E27FC236}">
                <a16:creationId xmlns:a16="http://schemas.microsoft.com/office/drawing/2014/main" id="{339226C5-B606-B0F5-D7C6-95DAF311BE03}"/>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a:ext>
            </a:extLst>
          </a:blip>
          <a:stretch>
            <a:fillRect/>
          </a:stretch>
        </p:blipFill>
        <p:spPr>
          <a:xfrm>
            <a:off x="7923980" y="423865"/>
            <a:ext cx="3652002" cy="5113068"/>
          </a:xfrm>
          <a:prstGeom prst="rect">
            <a:avLst/>
          </a:prstGeom>
        </p:spPr>
      </p:pic>
      <p:pic>
        <p:nvPicPr>
          <p:cNvPr id="8" name="Image 7" descr="Une image contenant plein air, Véhicule terrestre, véhicule, arbre&#10;&#10;Le contenu généré par l’IA peut être incorrect.">
            <a:extLst>
              <a:ext uri="{FF2B5EF4-FFF2-40B4-BE49-F238E27FC236}">
                <a16:creationId xmlns:a16="http://schemas.microsoft.com/office/drawing/2014/main" id="{7AFB95F7-8001-39A4-67E7-2F685F8C1591}"/>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a:ext>
            </a:extLst>
          </a:blip>
          <a:stretch>
            <a:fillRect/>
          </a:stretch>
        </p:blipFill>
        <p:spPr>
          <a:xfrm>
            <a:off x="712269" y="423865"/>
            <a:ext cx="6198671" cy="4427856"/>
          </a:xfrm>
          <a:prstGeom prst="rect">
            <a:avLst/>
          </a:prstGeom>
        </p:spPr>
      </p:pic>
    </p:spTree>
    <p:extLst>
      <p:ext uri="{BB962C8B-B14F-4D97-AF65-F5344CB8AC3E}">
        <p14:creationId xmlns:p14="http://schemas.microsoft.com/office/powerpoint/2010/main" val="4645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7CA19-A1C8-F34B-FEC4-C55F008C42B0}"/>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D570EA47-2145-11AF-DB5C-363AAA4E2B24}"/>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5 – LA CONCLUSION</a:t>
            </a:r>
          </a:p>
        </p:txBody>
      </p:sp>
      <p:sp>
        <p:nvSpPr>
          <p:cNvPr id="8" name="ZoneTexte 7">
            <a:extLst>
              <a:ext uri="{FF2B5EF4-FFF2-40B4-BE49-F238E27FC236}">
                <a16:creationId xmlns:a16="http://schemas.microsoft.com/office/drawing/2014/main" id="{CD61BC56-9C9E-07B1-20EC-97CB98E8B513}"/>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Défis surmontés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5B8DA620-3B4B-5609-5F68-894B39DB8115}"/>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D396FA35-CEAC-69D6-805E-DFCF3D268F4B}"/>
              </a:ext>
            </a:extLst>
          </p:cNvPr>
          <p:cNvSpPr txBox="1"/>
          <p:nvPr>
            <p:custDataLst>
              <p:tags r:id="rId4"/>
            </p:custDataLst>
          </p:nvPr>
        </p:nvSpPr>
        <p:spPr>
          <a:xfrm>
            <a:off x="271403" y="1557549"/>
            <a:ext cx="7392197" cy="1958165"/>
          </a:xfrm>
          <a:prstGeom prst="rect">
            <a:avLst/>
          </a:prstGeom>
          <a:noFill/>
        </p:spPr>
        <p:txBody>
          <a:bodyPr wrap="square">
            <a:spAutoFit/>
          </a:bodyPr>
          <a:lstStyle/>
          <a:p>
            <a:pPr>
              <a:lnSpc>
                <a:spcPct val="107000"/>
              </a:lnSpc>
              <a:spcAft>
                <a:spcPts val="800"/>
              </a:spcAft>
              <a:buNone/>
            </a:pPr>
            <a:r>
              <a:rPr lang="fr-CA" b="1" dirty="0">
                <a:solidFill>
                  <a:srgbClr val="000000"/>
                </a:solidFill>
                <a:latin typeface="Arial" panose="020B0604020202020204" pitchFamily="34" charset="0"/>
                <a:ea typeface="Calibri" panose="020F0502020204030204" pitchFamily="34" charset="0"/>
                <a:cs typeface="Times New Roman" panose="02020603050405020304" pitchFamily="18" charset="0"/>
              </a:rPr>
              <a:t>C</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onciliation des besoins d’aménagement et environnementaux</a:t>
            </a:r>
          </a:p>
          <a:p>
            <a:pPr marL="285750" indent="-285750">
              <a:lnSpc>
                <a:spcPct val="107000"/>
              </a:lnSpc>
              <a:spcAft>
                <a:spcPts val="800"/>
              </a:spcAft>
              <a:buFont typeface="Arial" panose="020B0604020202020204" pitchFamily="34" charset="0"/>
              <a:buChar char="•"/>
            </a:pP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Moyen :</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Formation d’une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équipe multidisciplinaire </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afin de trouver des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solutions innovantes </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pour optimiser l’espace des cases de stationnement, identifier les surfaces perméables et imperméables, capter et traiter les polluants transportés par les eaux pluviales avant de les infiltrer dans les sols.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370D5BC3-3126-ABD5-DF47-9A21EC9BC7B4}"/>
              </a:ext>
            </a:extLst>
          </p:cNvPr>
          <p:cNvPicPr>
            <a:picLocks noChangeAspect="1"/>
          </p:cNvPicPr>
          <p:nvPr>
            <p:custDataLst>
              <p:tags r:id="rId5"/>
            </p:custDataLst>
          </p:nvPr>
        </p:nvPicPr>
        <p:blipFill>
          <a:blip r:embed="rId9" cstate="hqprint">
            <a:extLst>
              <a:ext uri="{28A0092B-C50C-407E-A947-70E740481C1C}">
                <a14:useLocalDpi xmlns:a14="http://schemas.microsoft.com/office/drawing/2010/main"/>
              </a:ext>
            </a:extLst>
          </a:blip>
          <a:srcRect/>
          <a:stretch>
            <a:fillRect/>
          </a:stretch>
        </p:blipFill>
        <p:spPr>
          <a:xfrm>
            <a:off x="7973656" y="1184672"/>
            <a:ext cx="3836470" cy="3806149"/>
          </a:xfrm>
          <a:prstGeom prst="rect">
            <a:avLst/>
          </a:prstGeom>
        </p:spPr>
      </p:pic>
      <p:sp>
        <p:nvSpPr>
          <p:cNvPr id="10" name="ZoneTexte 9">
            <a:extLst>
              <a:ext uri="{FF2B5EF4-FFF2-40B4-BE49-F238E27FC236}">
                <a16:creationId xmlns:a16="http://schemas.microsoft.com/office/drawing/2014/main" id="{2F805359-2B3B-C49B-BECE-7A819EF71A13}"/>
              </a:ext>
            </a:extLst>
          </p:cNvPr>
          <p:cNvSpPr txBox="1"/>
          <p:nvPr>
            <p:custDataLst>
              <p:tags r:id="rId6"/>
            </p:custDataLst>
          </p:nvPr>
        </p:nvSpPr>
        <p:spPr>
          <a:xfrm>
            <a:off x="271400" y="3789857"/>
            <a:ext cx="7186675" cy="1365438"/>
          </a:xfrm>
          <a:prstGeom prst="rect">
            <a:avLst/>
          </a:prstGeom>
          <a:noFill/>
        </p:spPr>
        <p:txBody>
          <a:bodyPr wrap="square">
            <a:spAutoFit/>
          </a:bodyPr>
          <a:lstStyle/>
          <a:p>
            <a:pPr>
              <a:lnSpc>
                <a:spcPct val="107000"/>
              </a:lnSpc>
              <a:spcAft>
                <a:spcPts val="800"/>
              </a:spcAft>
              <a:buNone/>
            </a:pP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Craintes/réticences sur la performance anticipée</a:t>
            </a:r>
            <a:endParaRPr lang="fr-CA"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Moyens :</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Effectuer un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suivi de la performance</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des IV autant sur le volet de la quantité et de la qualité de l’eau que du suivi des végétaux.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Partager les résultats</a:t>
            </a:r>
            <a:r>
              <a:rPr lang="fr-CA"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2184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FF81D-ED5D-54B3-0EF9-40184B4A7218}"/>
              </a:ext>
            </a:extLst>
          </p:cNvPr>
          <p:cNvSpPr>
            <a:spLocks noGrp="1"/>
          </p:cNvSpPr>
          <p:nvPr>
            <p:ph type="title"/>
            <p:custDataLst>
              <p:tags r:id="rId1"/>
            </p:custDataLst>
          </p:nvPr>
        </p:nvSpPr>
        <p:spPr>
          <a:xfrm>
            <a:off x="481013" y="3752849"/>
            <a:ext cx="7567965" cy="2452687"/>
          </a:xfrm>
        </p:spPr>
        <p:txBody>
          <a:bodyPr vert="horz" lIns="91440" tIns="45720" rIns="91440" bIns="45720" rtlCol="0" anchor="ctr">
            <a:normAutofit/>
          </a:bodyPr>
          <a:lstStyle/>
          <a:p>
            <a:r>
              <a:rPr lang="en-US" sz="3600">
                <a:solidFill>
                  <a:schemeClr val="tx1"/>
                </a:solidFill>
              </a:rPr>
              <a:t>PARTIE 1 – LE CONTEXTE</a:t>
            </a:r>
          </a:p>
        </p:txBody>
      </p:sp>
      <p:pic>
        <p:nvPicPr>
          <p:cNvPr id="6" name="Image 5">
            <a:extLst>
              <a:ext uri="{FF2B5EF4-FFF2-40B4-BE49-F238E27FC236}">
                <a16:creationId xmlns:a16="http://schemas.microsoft.com/office/drawing/2014/main" id="{CF8AC046-97D5-1450-2A09-826799B5B1AD}"/>
              </a:ext>
            </a:extLst>
          </p:cNvPr>
          <p:cNvPicPr>
            <a:picLocks noChangeAspect="1"/>
          </p:cNvPicPr>
          <p:nvPr>
            <p:custDataLst>
              <p:tags r:id="rId2"/>
            </p:custDataLst>
          </p:nvPr>
        </p:nvPicPr>
        <p:blipFill>
          <a:blip r:embed="rId7" cstate="hqprint">
            <a:extLst>
              <a:ext uri="{28A0092B-C50C-407E-A947-70E740481C1C}">
                <a14:useLocalDpi xmlns:a14="http://schemas.microsoft.com/office/drawing/2010/main"/>
              </a:ext>
            </a:extLst>
          </a:blip>
          <a:srcRect/>
          <a:stretch>
            <a:fillRect/>
          </a:stretch>
        </p:blipFill>
        <p:spPr>
          <a:xfrm>
            <a:off x="6881584" y="186272"/>
            <a:ext cx="5092544" cy="2909254"/>
          </a:xfrm>
          <a:prstGeom prst="rect">
            <a:avLst/>
          </a:prstGeom>
        </p:spPr>
      </p:pic>
      <p:pic>
        <p:nvPicPr>
          <p:cNvPr id="8" name="Image 7">
            <a:extLst>
              <a:ext uri="{FF2B5EF4-FFF2-40B4-BE49-F238E27FC236}">
                <a16:creationId xmlns:a16="http://schemas.microsoft.com/office/drawing/2014/main" id="{ED63F6B0-BAAB-9EF5-43D8-36A43EFC8474}"/>
              </a:ext>
            </a:extLst>
          </p:cNvPr>
          <p:cNvPicPr>
            <a:picLocks noChangeAspect="1"/>
          </p:cNvPicPr>
          <p:nvPr>
            <p:custDataLst>
              <p:tags r:id="rId3"/>
            </p:custDataLst>
          </p:nvPr>
        </p:nvPicPr>
        <p:blipFill>
          <a:blip r:embed="rId8" cstate="hqprint">
            <a:extLst>
              <a:ext uri="{28A0092B-C50C-407E-A947-70E740481C1C}">
                <a14:useLocalDpi xmlns:a14="http://schemas.microsoft.com/office/drawing/2010/main"/>
              </a:ext>
            </a:extLst>
          </a:blip>
          <a:srcRect/>
          <a:stretch>
            <a:fillRect/>
          </a:stretch>
        </p:blipFill>
        <p:spPr>
          <a:xfrm>
            <a:off x="6878075" y="3296282"/>
            <a:ext cx="5096053" cy="2363374"/>
          </a:xfrm>
          <a:prstGeom prst="rect">
            <a:avLst/>
          </a:prstGeom>
        </p:spPr>
      </p:pic>
      <p:pic>
        <p:nvPicPr>
          <p:cNvPr id="10" name="Image 9">
            <a:extLst>
              <a:ext uri="{FF2B5EF4-FFF2-40B4-BE49-F238E27FC236}">
                <a16:creationId xmlns:a16="http://schemas.microsoft.com/office/drawing/2014/main" id="{FF6C8D9C-41C8-8508-4958-36897A44ED12}"/>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rcRect t="13253"/>
          <a:stretch>
            <a:fillRect/>
          </a:stretch>
        </p:blipFill>
        <p:spPr>
          <a:xfrm>
            <a:off x="188526" y="1040704"/>
            <a:ext cx="6548685" cy="2909254"/>
          </a:xfrm>
          <a:prstGeom prst="rect">
            <a:avLst/>
          </a:prstGeom>
        </p:spPr>
      </p:pic>
    </p:spTree>
    <p:extLst>
      <p:ext uri="{BB962C8B-B14F-4D97-AF65-F5344CB8AC3E}">
        <p14:creationId xmlns:p14="http://schemas.microsoft.com/office/powerpoint/2010/main" val="4249868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00CF4-4779-7FEE-01F1-0E3C7024757D}"/>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191D685A-82ED-3414-D5BD-49C3A3DF2AAB}"/>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5 – LA CONCLUSION</a:t>
            </a:r>
          </a:p>
        </p:txBody>
      </p:sp>
      <p:sp>
        <p:nvSpPr>
          <p:cNvPr id="8" name="ZoneTexte 7">
            <a:extLst>
              <a:ext uri="{FF2B5EF4-FFF2-40B4-BE49-F238E27FC236}">
                <a16:creationId xmlns:a16="http://schemas.microsoft.com/office/drawing/2014/main" id="{761FC04C-8CCB-70E4-FA19-F0AA228C3A63}"/>
              </a:ext>
            </a:extLst>
          </p:cNvPr>
          <p:cNvSpPr txBox="1"/>
          <p:nvPr>
            <p:custDataLst>
              <p:tags r:id="rId2"/>
            </p:custDataLst>
          </p:nvPr>
        </p:nvSpPr>
        <p:spPr>
          <a:xfrm>
            <a:off x="271401" y="1001792"/>
            <a:ext cx="11812660"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Défis surmontés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F127E1E4-6305-51CD-F5A6-89254E87C39B}"/>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3" name="ZoneTexte 2">
            <a:extLst>
              <a:ext uri="{FF2B5EF4-FFF2-40B4-BE49-F238E27FC236}">
                <a16:creationId xmlns:a16="http://schemas.microsoft.com/office/drawing/2014/main" id="{3CA702A7-F309-214C-0F4F-8DE5BD892147}"/>
              </a:ext>
            </a:extLst>
          </p:cNvPr>
          <p:cNvSpPr txBox="1"/>
          <p:nvPr>
            <p:custDataLst>
              <p:tags r:id="rId4"/>
            </p:custDataLst>
          </p:nvPr>
        </p:nvSpPr>
        <p:spPr>
          <a:xfrm>
            <a:off x="271400" y="1597396"/>
            <a:ext cx="6918672" cy="1661802"/>
          </a:xfrm>
          <a:prstGeom prst="rect">
            <a:avLst/>
          </a:prstGeom>
          <a:noFill/>
        </p:spPr>
        <p:txBody>
          <a:bodyPr wrap="square">
            <a:spAutoFit/>
          </a:bodyPr>
          <a:lstStyle/>
          <a:p>
            <a:pPr>
              <a:lnSpc>
                <a:spcPct val="107000"/>
              </a:lnSpc>
              <a:spcAft>
                <a:spcPts val="800"/>
              </a:spcAft>
              <a:buNone/>
            </a:pP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Manque de processus d’inspections et d’entretiens de routine</a:t>
            </a:r>
          </a:p>
          <a:p>
            <a:pPr marL="285750" indent="-285750">
              <a:lnSpc>
                <a:spcPct val="107000"/>
              </a:lnSpc>
              <a:spcAft>
                <a:spcPts val="800"/>
              </a:spcAft>
              <a:buFont typeface="Arial" panose="020B0604020202020204" pitchFamily="34" charset="0"/>
              <a:buChar char="•"/>
            </a:pP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Moyens :</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Exiger un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Manuel</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d’exploitation, d’inspection et d’entretien et le rendre disponible dès la réception provisoire des travaux. Faire de la </a:t>
            </a:r>
            <a:r>
              <a:rPr lang="fr-CA"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formation</a:t>
            </a:r>
            <a:r>
              <a:rPr lang="fr-CA"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aux équipes d’entretien afin de s’assurer que les directives soient respectées.</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6D4EA6F1-B84D-697B-7FD3-74BA54FD15AA}"/>
              </a:ext>
            </a:extLst>
          </p:cNvPr>
          <p:cNvSpPr txBox="1"/>
          <p:nvPr>
            <p:custDataLst>
              <p:tags r:id="rId5"/>
            </p:custDataLst>
          </p:nvPr>
        </p:nvSpPr>
        <p:spPr>
          <a:xfrm>
            <a:off x="271400" y="3733714"/>
            <a:ext cx="8997728" cy="2054217"/>
          </a:xfrm>
          <a:prstGeom prst="rect">
            <a:avLst/>
          </a:prstGeom>
          <a:noFill/>
        </p:spPr>
        <p:txBody>
          <a:bodyPr wrap="square">
            <a:spAutoFit/>
          </a:bodyPr>
          <a:lstStyle/>
          <a:p>
            <a:pPr>
              <a:lnSpc>
                <a:spcPct val="107000"/>
              </a:lnSpc>
              <a:spcAft>
                <a:spcPts val="800"/>
              </a:spcAft>
              <a:buNone/>
            </a:pPr>
            <a:r>
              <a:rPr lang="fr-C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Craintes / résistances aux changements de pratiques et d’aménagements, notamment avec l’entretien hivernal</a:t>
            </a:r>
            <a:endParaRPr lang="fr-CA" sz="1800" b="1"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spcAft>
                <a:spcPts val="800"/>
              </a:spcAft>
              <a:buFont typeface="Arial" panose="020B0604020202020204" pitchFamily="34" charset="0"/>
              <a:buChar char="•"/>
            </a:pPr>
            <a:r>
              <a:rPr lang="fr-C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 amont du projet</a:t>
            </a:r>
            <a:r>
              <a:rPr lang="fr-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des </a:t>
            </a:r>
            <a:r>
              <a:rPr lang="fr-CA"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rencontres</a:t>
            </a:r>
            <a:r>
              <a:rPr lang="fr-CA"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avec le gestionnaire du site, les unités administratives de la Ville et les élus étaient nécessaires pour démontrer les bienfaits des infrastructures vertes.</a:t>
            </a:r>
            <a:endParaRPr lang="fr-CA"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85750" lvl="0" indent="-285750">
              <a:lnSpc>
                <a:spcPct val="107000"/>
              </a:lnSpc>
              <a:spcAft>
                <a:spcPts val="800"/>
              </a:spcAft>
              <a:buFont typeface="Arial" panose="020B0604020202020204" pitchFamily="34" charset="0"/>
              <a:buChar char="•"/>
            </a:pPr>
            <a:r>
              <a:rPr lang="fr-CA" b="1" dirty="0">
                <a:solidFill>
                  <a:srgbClr val="000000"/>
                </a:solidFill>
                <a:latin typeface="Arial" panose="020B0604020202020204" pitchFamily="34" charset="0"/>
                <a:ea typeface="Calibri" panose="020F0502020204030204" pitchFamily="34" charset="0"/>
                <a:cs typeface="Arial" panose="020B0604020202020204" pitchFamily="34" charset="0"/>
              </a:rPr>
              <a:t>Après la construction</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 une </a:t>
            </a:r>
            <a:r>
              <a:rPr lang="fr-CA" b="1" dirty="0">
                <a:solidFill>
                  <a:srgbClr val="000000"/>
                </a:solidFill>
                <a:latin typeface="Arial" panose="020B0604020202020204" pitchFamily="34" charset="0"/>
                <a:ea typeface="Calibri" panose="020F0502020204030204" pitchFamily="34" charset="0"/>
                <a:cs typeface="Arial" panose="020B0604020202020204" pitchFamily="34" charset="0"/>
              </a:rPr>
              <a:t>rencontre de suivi</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 des bonnes pratiques est réalisée.</a:t>
            </a:r>
            <a:endParaRPr lang="fr-CA"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Image 4">
            <a:extLst>
              <a:ext uri="{FF2B5EF4-FFF2-40B4-BE49-F238E27FC236}">
                <a16:creationId xmlns:a16="http://schemas.microsoft.com/office/drawing/2014/main" id="{130A5669-827F-9F31-9017-8B6F124DF518}"/>
              </a:ext>
            </a:extLst>
          </p:cNvPr>
          <p:cNvPicPr>
            <a:picLocks noChangeAspect="1"/>
          </p:cNvPicPr>
          <p:nvPr>
            <p:custDataLst>
              <p:tags r:id="rId6"/>
            </p:custDataLst>
          </p:nvPr>
        </p:nvPicPr>
        <p:blipFill>
          <a:blip r:embed="rId9" cstate="screen">
            <a:extLst>
              <a:ext uri="{28A0092B-C50C-407E-A947-70E740481C1C}">
                <a14:useLocalDpi xmlns:a14="http://schemas.microsoft.com/office/drawing/2010/main"/>
              </a:ext>
            </a:extLst>
          </a:blip>
          <a:stretch>
            <a:fillRect/>
          </a:stretch>
        </p:blipFill>
        <p:spPr>
          <a:xfrm>
            <a:off x="8906866" y="1001792"/>
            <a:ext cx="3013733" cy="3918831"/>
          </a:xfrm>
          <a:prstGeom prst="rect">
            <a:avLst/>
          </a:prstGeom>
        </p:spPr>
      </p:pic>
    </p:spTree>
    <p:extLst>
      <p:ext uri="{BB962C8B-B14F-4D97-AF65-F5344CB8AC3E}">
        <p14:creationId xmlns:p14="http://schemas.microsoft.com/office/powerpoint/2010/main" val="1559847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F30A-571C-5FF1-3B4C-EC14E3CB9E3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CBD78-339A-563B-9489-15451163C710}"/>
              </a:ext>
            </a:extLst>
          </p:cNvPr>
          <p:cNvSpPr txBox="1"/>
          <p:nvPr>
            <p:custDataLst>
              <p:tags r:id="rId1"/>
            </p:custDataLst>
          </p:nvPr>
        </p:nvSpPr>
        <p:spPr>
          <a:xfrm>
            <a:off x="271401"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5 – LA CONCLUSION</a:t>
            </a:r>
          </a:p>
        </p:txBody>
      </p:sp>
      <p:sp>
        <p:nvSpPr>
          <p:cNvPr id="12" name="Footer Placeholder 3">
            <a:extLst>
              <a:ext uri="{FF2B5EF4-FFF2-40B4-BE49-F238E27FC236}">
                <a16:creationId xmlns:a16="http://schemas.microsoft.com/office/drawing/2014/main" id="{6ACBF808-1689-511F-83DD-7EC50D4620D1}"/>
              </a:ext>
            </a:extLst>
          </p:cNvPr>
          <p:cNvSpPr>
            <a:spLocks noGrp="1"/>
          </p:cNvSpPr>
          <p:nvPr>
            <p:custDataLst>
              <p:tags r:id="rId2"/>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2" name="Espace réservé du contenu 2">
            <a:extLst>
              <a:ext uri="{FF2B5EF4-FFF2-40B4-BE49-F238E27FC236}">
                <a16:creationId xmlns:a16="http://schemas.microsoft.com/office/drawing/2014/main" id="{A6BC9CB6-EF7F-3AEC-6EDE-9B5198E246BA}"/>
              </a:ext>
            </a:extLst>
          </p:cNvPr>
          <p:cNvSpPr>
            <a:spLocks noGrp="1"/>
          </p:cNvSpPr>
          <p:nvPr>
            <p:ph sz="half" idx="1"/>
            <p:custDataLst>
              <p:tags r:id="rId3"/>
            </p:custDataLst>
          </p:nvPr>
        </p:nvSpPr>
        <p:spPr>
          <a:xfrm>
            <a:off x="450907" y="1442976"/>
            <a:ext cx="5227998" cy="4493555"/>
          </a:xfrm>
        </p:spPr>
        <p:txBody>
          <a:bodyPr>
            <a:normAutofit fontScale="92500" lnSpcReduction="20000"/>
          </a:bodyPr>
          <a:lstStyle/>
          <a:p>
            <a:r>
              <a:rPr lang="fr-CA" sz="2600" b="1" cap="all" dirty="0">
                <a:solidFill>
                  <a:srgbClr val="0070C0"/>
                </a:solidFill>
                <a:latin typeface="Arial"/>
                <a:cs typeface="Arial"/>
              </a:rPr>
              <a:t>CONDITIONS GAGNANTES</a:t>
            </a:r>
          </a:p>
          <a:p>
            <a:pPr marL="285750" indent="-285750">
              <a:lnSpc>
                <a:spcPct val="107000"/>
              </a:lnSpc>
              <a:spcAft>
                <a:spcPts val="800"/>
              </a:spcAft>
              <a:buFont typeface="Arial" panose="020B0604020202020204" pitchFamily="34" charset="0"/>
              <a:buChar char="•"/>
              <a:defRPr/>
            </a:pPr>
            <a:r>
              <a:rPr lang="fr-CA" sz="1700" kern="100" dirty="0">
                <a:latin typeface="Arial" panose="020B0604020202020204" pitchFamily="34" charset="0"/>
                <a:cs typeface="Arial" panose="020B0604020202020204" pitchFamily="34" charset="0"/>
              </a:rPr>
              <a:t>Plusieurs </a:t>
            </a:r>
            <a:r>
              <a:rPr lang="fr-CA" sz="1700" b="1" kern="100" dirty="0">
                <a:latin typeface="Arial" panose="020B0604020202020204" pitchFamily="34" charset="0"/>
                <a:cs typeface="Arial" panose="020B0604020202020204" pitchFamily="34" charset="0"/>
              </a:rPr>
              <a:t>études scientifiques </a:t>
            </a:r>
            <a:r>
              <a:rPr lang="fr-CA" sz="1700" kern="100" dirty="0">
                <a:latin typeface="Arial" panose="020B0604020202020204" pitchFamily="34" charset="0"/>
                <a:cs typeface="Arial" panose="020B0604020202020204" pitchFamily="34" charset="0"/>
              </a:rPr>
              <a:t>complétées pour poser un diagnostic sur l’état de santé du lac</a:t>
            </a:r>
          </a:p>
          <a:p>
            <a:pPr marL="285750" indent="-285750">
              <a:lnSpc>
                <a:spcPct val="107000"/>
              </a:lnSpc>
              <a:spcAft>
                <a:spcPts val="800"/>
              </a:spcAft>
              <a:buFont typeface="Arial" panose="020B0604020202020204" pitchFamily="34" charset="0"/>
              <a:buChar char="•"/>
              <a:defRPr/>
            </a:pPr>
            <a:r>
              <a:rPr lang="fr-CA" sz="1700" b="1" kern="100" dirty="0">
                <a:latin typeface="Arial" panose="020B0604020202020204" pitchFamily="34" charset="0"/>
                <a:cs typeface="Arial" panose="020B0604020202020204" pitchFamily="34" charset="0"/>
              </a:rPr>
              <a:t>Nombreux projets d’IV similaires réalisés </a:t>
            </a:r>
            <a:r>
              <a:rPr lang="fr-CA" sz="1700" kern="100" dirty="0">
                <a:latin typeface="Arial" panose="020B0604020202020204" pitchFamily="34" charset="0"/>
                <a:cs typeface="Arial" panose="020B0604020202020204" pitchFamily="34" charset="0"/>
              </a:rPr>
              <a:t>par la Ville qui ont permis d’expérimenter différentes solutions, de tirer des leçons et de documenter autant le volet des rôles et de l’implication des différents acteurs que le volet de la conception, de la construction, de la mise en service et de l’entretien. </a:t>
            </a:r>
          </a:p>
          <a:p>
            <a:pPr marL="285750" indent="-285750">
              <a:lnSpc>
                <a:spcPct val="107000"/>
              </a:lnSpc>
              <a:spcAft>
                <a:spcPts val="800"/>
              </a:spcAft>
              <a:buFont typeface="Arial" panose="020B0604020202020204" pitchFamily="34" charset="0"/>
              <a:buChar char="•"/>
              <a:defRPr/>
            </a:pPr>
            <a:r>
              <a:rPr lang="fr-CA" sz="1700" b="1" kern="100" dirty="0">
                <a:latin typeface="Arial" panose="020B0604020202020204" pitchFamily="34" charset="0"/>
                <a:cs typeface="Arial" panose="020B0604020202020204" pitchFamily="34" charset="0"/>
              </a:rPr>
              <a:t>Aide financière du PGDEP</a:t>
            </a:r>
            <a:r>
              <a:rPr lang="fr-CA" sz="1700" kern="100" dirty="0">
                <a:latin typeface="Arial" panose="020B0604020202020204" pitchFamily="34" charset="0"/>
                <a:cs typeface="Arial" panose="020B0604020202020204" pitchFamily="34" charset="0"/>
              </a:rPr>
              <a:t> pour les dépenses admissibles à la gestion durable des eaux de pluie</a:t>
            </a:r>
            <a:endParaRPr lang="fr-CA" sz="1700" b="1" kern="1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defRPr/>
            </a:pPr>
            <a:r>
              <a:rPr lang="fr-CA" sz="1700" b="1" kern="100" dirty="0">
                <a:latin typeface="Arial" panose="020B0604020202020204" pitchFamily="34" charset="0"/>
                <a:cs typeface="Arial" panose="020B0604020202020204" pitchFamily="34" charset="0"/>
              </a:rPr>
              <a:t>Conception intégrée et multidisciplinaire </a:t>
            </a:r>
            <a:r>
              <a:rPr lang="fr-CA" sz="1700" kern="100" dirty="0">
                <a:latin typeface="Arial" panose="020B0604020202020204" pitchFamily="34" charset="0"/>
                <a:cs typeface="Arial" panose="020B0604020202020204" pitchFamily="34" charset="0"/>
              </a:rPr>
              <a:t>pour le cycle de vie de l’actif et une </a:t>
            </a:r>
            <a:r>
              <a:rPr lang="fr-CA" sz="1700" b="1" kern="100" dirty="0">
                <a:latin typeface="Arial" panose="020B0604020202020204" pitchFamily="34" charset="0"/>
                <a:cs typeface="Arial" panose="020B0604020202020204" pitchFamily="34" charset="0"/>
              </a:rPr>
              <a:t>collaboration étroite des intervenants </a:t>
            </a:r>
            <a:r>
              <a:rPr lang="fr-CA" sz="1700" kern="100" dirty="0">
                <a:latin typeface="Arial" panose="020B0604020202020204" pitchFamily="34" charset="0"/>
                <a:cs typeface="Arial" panose="020B0604020202020204" pitchFamily="34" charset="0"/>
              </a:rPr>
              <a:t>de la Ville, du consultant, de l'entrepreneur et du gestionnaire du site tout au long du projet</a:t>
            </a:r>
          </a:p>
        </p:txBody>
      </p:sp>
      <p:sp>
        <p:nvSpPr>
          <p:cNvPr id="3" name="Espace réservé du contenu 5">
            <a:extLst>
              <a:ext uri="{FF2B5EF4-FFF2-40B4-BE49-F238E27FC236}">
                <a16:creationId xmlns:a16="http://schemas.microsoft.com/office/drawing/2014/main" id="{151C5357-CDE3-3A75-BC14-144E840C6E98}"/>
              </a:ext>
            </a:extLst>
          </p:cNvPr>
          <p:cNvSpPr>
            <a:spLocks noGrp="1"/>
          </p:cNvSpPr>
          <p:nvPr>
            <p:ph sz="half" idx="2"/>
            <p:custDataLst>
              <p:tags r:id="rId4"/>
            </p:custDataLst>
          </p:nvPr>
        </p:nvSpPr>
        <p:spPr>
          <a:xfrm>
            <a:off x="6513097" y="1356349"/>
            <a:ext cx="5360408" cy="4493555"/>
          </a:xfrm>
        </p:spPr>
        <p:txBody>
          <a:bodyPr>
            <a:normAutofit/>
          </a:bodyPr>
          <a:lstStyle/>
          <a:p>
            <a:r>
              <a:rPr lang="fr-CA" sz="2400" b="1" cap="all" dirty="0">
                <a:solidFill>
                  <a:srgbClr val="0070C0"/>
                </a:solidFill>
                <a:latin typeface="Arial"/>
                <a:cs typeface="Arial"/>
              </a:rPr>
              <a:t>BONS COUPS</a:t>
            </a:r>
          </a:p>
          <a:p>
            <a:pPr marL="285750" lvl="0" indent="-285750">
              <a:lnSpc>
                <a:spcPct val="107000"/>
              </a:lnSpc>
              <a:spcAft>
                <a:spcPts val="800"/>
              </a:spcAft>
              <a:buFont typeface="Arial" panose="020B0604020202020204" pitchFamily="34" charset="0"/>
              <a:buChar char="•"/>
            </a:pPr>
            <a:r>
              <a:rPr lang="fr-CA" sz="1600" kern="100" dirty="0">
                <a:latin typeface="Arial" panose="020B0604020202020204" pitchFamily="34" charset="0"/>
                <a:ea typeface="Aptos" panose="020B0004020202020204" pitchFamily="34" charset="0"/>
                <a:cs typeface="Arial" panose="020B0604020202020204" pitchFamily="34" charset="0"/>
              </a:rPr>
              <a:t>Transformer le stationnement temporaire existant par un </a:t>
            </a:r>
            <a:r>
              <a:rPr lang="fr-CA" sz="1600" b="1" kern="100" dirty="0">
                <a:latin typeface="Arial" panose="020B0604020202020204" pitchFamily="34" charset="0"/>
                <a:ea typeface="Aptos" panose="020B0004020202020204" pitchFamily="34" charset="0"/>
                <a:cs typeface="Arial" panose="020B0604020202020204" pitchFamily="34" charset="0"/>
              </a:rPr>
              <a:t>stationnement permanent conçu selon de bonnes pratiques</a:t>
            </a:r>
            <a:r>
              <a:rPr lang="fr-CA" sz="1600" kern="100" dirty="0">
                <a:latin typeface="Arial" panose="020B0604020202020204" pitchFamily="34" charset="0"/>
                <a:ea typeface="Aptos" panose="020B0004020202020204" pitchFamily="34" charset="0"/>
                <a:cs typeface="Arial" panose="020B0604020202020204" pitchFamily="34" charset="0"/>
              </a:rPr>
              <a:t> en aménagement et en environnement</a:t>
            </a:r>
          </a:p>
          <a:p>
            <a:pPr marL="285750" lvl="0" indent="-285750">
              <a:lnSpc>
                <a:spcPct val="107000"/>
              </a:lnSpc>
              <a:spcAft>
                <a:spcPts val="800"/>
              </a:spcAft>
              <a:buFont typeface="Arial" panose="020B0604020202020204" pitchFamily="34" charset="0"/>
              <a:buChar char="•"/>
            </a:pPr>
            <a:r>
              <a:rPr lang="fr-CA" sz="1600" b="1" kern="100" dirty="0">
                <a:latin typeface="Arial" panose="020B0604020202020204" pitchFamily="34" charset="0"/>
                <a:ea typeface="Aptos" panose="020B0004020202020204" pitchFamily="34" charset="0"/>
                <a:cs typeface="Arial" panose="020B0604020202020204" pitchFamily="34" charset="0"/>
              </a:rPr>
              <a:t>Gérer à la source l’eau pluviale</a:t>
            </a:r>
            <a:r>
              <a:rPr lang="fr-CA" sz="1600" kern="100" dirty="0">
                <a:latin typeface="Arial" panose="020B0604020202020204" pitchFamily="34" charset="0"/>
                <a:ea typeface="Aptos" panose="020B0004020202020204" pitchFamily="34" charset="0"/>
                <a:cs typeface="Arial" panose="020B0604020202020204" pitchFamily="34" charset="0"/>
              </a:rPr>
              <a:t>, sans </a:t>
            </a:r>
            <a:r>
              <a:rPr lang="fr-CA" sz="1600" dirty="0">
                <a:latin typeface="Arial" panose="020B0604020202020204" pitchFamily="34" charset="0"/>
                <a:ea typeface="Aptos" panose="020B0004020202020204" pitchFamily="34" charset="0"/>
                <a:cs typeface="Arial" panose="020B0604020202020204" pitchFamily="34" charset="0"/>
              </a:rPr>
              <a:t>raccordement au réseau d’égout ni d’ajout d’exutoire aux lacs</a:t>
            </a:r>
            <a:endParaRPr lang="fr-CA" sz="1600" kern="100" dirty="0">
              <a:latin typeface="Arial" panose="020B0604020202020204" pitchFamily="34" charset="0"/>
              <a:ea typeface="Aptos" panose="020B0004020202020204" pitchFamily="34" charset="0"/>
              <a:cs typeface="Arial" panose="020B0604020202020204" pitchFamily="34" charset="0"/>
            </a:endParaRPr>
          </a:p>
          <a:p>
            <a:pPr marL="285750" lvl="0" indent="-285750">
              <a:lnSpc>
                <a:spcPct val="107000"/>
              </a:lnSpc>
              <a:spcAft>
                <a:spcPts val="800"/>
              </a:spcAft>
              <a:buFont typeface="Arial" panose="020B0604020202020204" pitchFamily="34" charset="0"/>
              <a:buChar char="•"/>
            </a:pPr>
            <a:r>
              <a:rPr lang="fr-CA" sz="1600" b="1" dirty="0">
                <a:solidFill>
                  <a:sysClr val="windowText" lastClr="000000"/>
                </a:solidFill>
                <a:latin typeface="Arial" panose="020B0604020202020204" pitchFamily="34" charset="0"/>
                <a:cs typeface="Arial" panose="020B0604020202020204" pitchFamily="34" charset="0"/>
              </a:rPr>
              <a:t>Mise à l’essai de dalles alvéolées</a:t>
            </a:r>
            <a:r>
              <a:rPr lang="fr-CA" sz="1600" dirty="0">
                <a:solidFill>
                  <a:sysClr val="windowText" lastClr="000000"/>
                </a:solidFill>
                <a:latin typeface="Arial" panose="020B0604020202020204" pitchFamily="34" charset="0"/>
                <a:cs typeface="Arial" panose="020B0604020202020204" pitchFamily="34" charset="0"/>
              </a:rPr>
              <a:t> en plastique    100 % recyclé</a:t>
            </a:r>
          </a:p>
          <a:p>
            <a:pPr marL="285750" indent="-285750">
              <a:lnSpc>
                <a:spcPct val="107000"/>
              </a:lnSpc>
              <a:spcAft>
                <a:spcPts val="800"/>
              </a:spcAft>
              <a:buFont typeface="Arial" panose="020B0604020202020204" pitchFamily="34" charset="0"/>
              <a:buChar char="•"/>
            </a:pPr>
            <a:r>
              <a:rPr lang="fr-CA" sz="1600" dirty="0">
                <a:solidFill>
                  <a:sysClr val="windowText" lastClr="000000"/>
                </a:solidFill>
                <a:latin typeface="Arial" panose="020B0604020202020204" pitchFamily="34" charset="0"/>
                <a:cs typeface="Arial" panose="020B0604020202020204" pitchFamily="34" charset="0"/>
              </a:rPr>
              <a:t>Projet offrant une </a:t>
            </a:r>
            <a:r>
              <a:rPr lang="fr-CA" sz="1600" b="1" dirty="0">
                <a:solidFill>
                  <a:sysClr val="windowText" lastClr="000000"/>
                </a:solidFill>
                <a:latin typeface="Arial" panose="020B0604020202020204" pitchFamily="34" charset="0"/>
                <a:cs typeface="Arial" panose="020B0604020202020204" pitchFamily="34" charset="0"/>
              </a:rPr>
              <a:t>grande qualité paysagère </a:t>
            </a:r>
            <a:r>
              <a:rPr lang="fr-CA" sz="1600" dirty="0">
                <a:solidFill>
                  <a:sysClr val="windowText" lastClr="000000"/>
                </a:solidFill>
                <a:latin typeface="Arial" panose="020B0604020202020204" pitchFamily="34" charset="0"/>
                <a:cs typeface="Arial" panose="020B0604020202020204" pitchFamily="34" charset="0"/>
              </a:rPr>
              <a:t>avec une </a:t>
            </a:r>
            <a:r>
              <a:rPr lang="fr-CA" sz="1600" b="1" dirty="0">
                <a:solidFill>
                  <a:sysClr val="windowText" lastClr="000000"/>
                </a:solidFill>
                <a:latin typeface="Arial" panose="020B0604020202020204" pitchFamily="34" charset="0"/>
                <a:cs typeface="Arial" panose="020B0604020202020204" pitchFamily="34" charset="0"/>
              </a:rPr>
              <a:t>excellente viabilité végétale </a:t>
            </a:r>
            <a:r>
              <a:rPr lang="fr-CA" sz="1600" dirty="0">
                <a:solidFill>
                  <a:sysClr val="windowText" lastClr="000000"/>
                </a:solidFill>
                <a:latin typeface="Arial" panose="020B0604020202020204" pitchFamily="34" charset="0"/>
                <a:cs typeface="Arial" panose="020B0604020202020204" pitchFamily="34" charset="0"/>
              </a:rPr>
              <a:t>(pertes de 15 % d’arbres; 0 % d’arbustes; 5 % de vivaces)</a:t>
            </a:r>
            <a:endParaRPr lang="fr-CA" sz="16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8697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363529-2F24-82D0-CB2B-175A731B9CC5}"/>
              </a:ext>
            </a:extLst>
          </p:cNvPr>
          <p:cNvSpPr/>
          <p:nvPr>
            <p:custDataLst>
              <p:tags r:id="rId1"/>
            </p:custDataLst>
          </p:nvPr>
        </p:nvSpPr>
        <p:spPr>
          <a:xfrm>
            <a:off x="67783" y="1868281"/>
            <a:ext cx="12056429" cy="4028014"/>
          </a:xfrm>
          <a:prstGeom prst="rect">
            <a:avLst/>
          </a:prstGeom>
          <a:gradFill flip="none" rotWithShape="1">
            <a:gsLst>
              <a:gs pos="0">
                <a:srgbClr val="00A1E0">
                  <a:alpha val="0"/>
                </a:srgbClr>
              </a:gs>
              <a:gs pos="49000">
                <a:srgbClr val="00A1E0">
                  <a:alpha val="55000"/>
                </a:srgbClr>
              </a:gs>
              <a:gs pos="100000">
                <a:srgbClr val="00A1E0">
                  <a:alpha val="0"/>
                </a:srgb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fr-FR">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A87D4681-6B49-E9EF-5102-57C922D0946E}"/>
              </a:ext>
            </a:extLst>
          </p:cNvPr>
          <p:cNvSpPr txBox="1"/>
          <p:nvPr>
            <p:custDataLst>
              <p:tags r:id="rId2"/>
            </p:custDataLst>
          </p:nvPr>
        </p:nvSpPr>
        <p:spPr>
          <a:xfrm>
            <a:off x="361171" y="730872"/>
            <a:ext cx="4908441" cy="461665"/>
          </a:xfrm>
          <a:prstGeom prst="rect">
            <a:avLst/>
          </a:prstGeom>
          <a:noFill/>
        </p:spPr>
        <p:txBody>
          <a:bodyPr wrap="square" lIns="91440" tIns="45720" rIns="91440" bIns="45720" rtlCol="0" anchor="t">
            <a:spAutoFit/>
          </a:bodyPr>
          <a:lstStyle>
            <a:defPPr>
              <a:defRPr lang="fr-FR"/>
            </a:defPPr>
            <a:lvl1pPr>
              <a:defRPr sz="2400" b="1">
                <a:solidFill>
                  <a:srgbClr val="0070C0"/>
                </a:solidFill>
                <a:latin typeface="Arial"/>
                <a:cs typeface="Arial"/>
              </a:defRPr>
            </a:lvl1pPr>
          </a:lstStyle>
          <a:p>
            <a:r>
              <a:rPr lang="fr-CA">
                <a:solidFill>
                  <a:schemeClr val="tx1"/>
                </a:solidFill>
              </a:rPr>
              <a:t>MERCI POUR VOTRE ÉCOUTE!</a:t>
            </a:r>
          </a:p>
        </p:txBody>
      </p:sp>
      <p:sp>
        <p:nvSpPr>
          <p:cNvPr id="9" name="Footer Placeholder 3">
            <a:extLst>
              <a:ext uri="{FF2B5EF4-FFF2-40B4-BE49-F238E27FC236}">
                <a16:creationId xmlns:a16="http://schemas.microsoft.com/office/drawing/2014/main" id="{563FED08-D6A1-50BB-D0EA-78F94F506182}"/>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0A99FC35-A9EE-7509-BCCC-2B601AFB4363}"/>
              </a:ext>
            </a:extLst>
          </p:cNvPr>
          <p:cNvSpPr txBox="1"/>
          <p:nvPr>
            <p:custDataLst>
              <p:tags r:id="rId4"/>
            </p:custDataLst>
          </p:nvPr>
        </p:nvSpPr>
        <p:spPr>
          <a:xfrm>
            <a:off x="361170" y="1958684"/>
            <a:ext cx="10538894" cy="3847207"/>
          </a:xfrm>
          <a:prstGeom prst="rect">
            <a:avLst/>
          </a:prstGeom>
          <a:noFill/>
        </p:spPr>
        <p:txBody>
          <a:bodyPr wrap="square" lIns="91440" tIns="45720" rIns="91440" bIns="45720" rtlCol="0" anchor="t">
            <a:spAutoFit/>
          </a:bodyPr>
          <a:lstStyle>
            <a:defPPr>
              <a:defRPr lang="fr-FR"/>
            </a:defPPr>
            <a:lvl1pPr>
              <a:defRPr sz="2400" b="1">
                <a:solidFill>
                  <a:srgbClr val="0070C0"/>
                </a:solidFill>
                <a:latin typeface="Arial"/>
                <a:cs typeface="Arial"/>
              </a:defRPr>
            </a:lvl1pPr>
          </a:lstStyle>
          <a:p>
            <a:r>
              <a:rPr lang="fr-CA" sz="2000" dirty="0">
                <a:solidFill>
                  <a:schemeClr val="tx1"/>
                </a:solidFill>
                <a:latin typeface="Arial" panose="020B0604020202020204" pitchFamily="34" charset="0"/>
                <a:cs typeface="Arial" panose="020B0604020202020204" pitchFamily="34" charset="0"/>
              </a:rPr>
              <a:t>Remerciements spéciaux :</a:t>
            </a:r>
          </a:p>
          <a:p>
            <a:endParaRPr lang="fr-CA"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000" dirty="0">
                <a:solidFill>
                  <a:schemeClr val="tx1"/>
                </a:solidFill>
                <a:latin typeface="Arial" panose="020B0604020202020204" pitchFamily="34" charset="0"/>
                <a:cs typeface="Arial" panose="020B0604020202020204" pitchFamily="34" charset="0"/>
              </a:rPr>
              <a:t>Équipe de projet de la Ville de Québec : </a:t>
            </a:r>
          </a:p>
          <a:p>
            <a:pPr marL="800100" lvl="1" indent="-342900">
              <a:buFont typeface="Arial" panose="020B0604020202020204" pitchFamily="34" charset="0"/>
              <a:buChar char="•"/>
            </a:pPr>
            <a:r>
              <a:rPr lang="fr-CA" sz="1600" dirty="0">
                <a:latin typeface="Arial" panose="020B0604020202020204" pitchFamily="34" charset="0"/>
                <a:cs typeface="Arial" panose="020B0604020202020204" pitchFamily="34" charset="0"/>
              </a:rPr>
              <a:t>Architecture de paysage : Amélie Germain, Mohammed Elsemen et Aline Gravel</a:t>
            </a:r>
            <a:endParaRPr lang="fr-CA" sz="1600" dirty="0">
              <a:solidFill>
                <a:schemeClr val="tx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fr-CA" sz="1600" dirty="0">
                <a:latin typeface="Arial" panose="020B0604020202020204" pitchFamily="34" charset="0"/>
                <a:cs typeface="Arial" panose="020B0604020202020204" pitchFamily="34" charset="0"/>
              </a:rPr>
              <a:t>Foresterie urbaine et horticulture : Patrick Lajeunesse-Lavoie</a:t>
            </a:r>
          </a:p>
          <a:p>
            <a:pPr marL="800100" lvl="1" indent="-342900">
              <a:buFont typeface="Arial" panose="020B0604020202020204" pitchFamily="34" charset="0"/>
              <a:buChar char="•"/>
            </a:pPr>
            <a:r>
              <a:rPr lang="fr-CA" sz="1600" dirty="0">
                <a:solidFill>
                  <a:schemeClr val="tx1"/>
                </a:solidFill>
                <a:latin typeface="Arial" panose="020B0604020202020204" pitchFamily="34" charset="0"/>
                <a:cs typeface="Arial" panose="020B0604020202020204" pitchFamily="34" charset="0"/>
              </a:rPr>
              <a:t>Ingénierie : Samir Akchiche, Alexis Beaumier, Danny Bérubé, Geneviève Brisson et Maxime Tremblay</a:t>
            </a:r>
          </a:p>
          <a:p>
            <a:pPr marL="800100" lvl="1" indent="-342900">
              <a:buFont typeface="Arial" panose="020B0604020202020204" pitchFamily="34" charset="0"/>
              <a:buChar char="•"/>
            </a:pPr>
            <a:r>
              <a:rPr lang="fr-CA" sz="1600" dirty="0">
                <a:solidFill>
                  <a:schemeClr val="tx1"/>
                </a:solidFill>
                <a:latin typeface="Arial" panose="020B0604020202020204" pitchFamily="34" charset="0"/>
                <a:cs typeface="Arial" panose="020B0604020202020204" pitchFamily="34" charset="0"/>
              </a:rPr>
              <a:t>Travaux publics : Marc-Olivier Labrie</a:t>
            </a:r>
          </a:p>
          <a:p>
            <a:pPr marL="342900" indent="-342900">
              <a:buFont typeface="Arial" panose="020B0604020202020204" pitchFamily="34" charset="0"/>
              <a:buChar char="•"/>
            </a:pPr>
            <a:endParaRPr lang="fr-CA"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000" dirty="0">
                <a:solidFill>
                  <a:schemeClr val="tx1"/>
                </a:solidFill>
                <a:latin typeface="Arial" panose="020B0604020202020204" pitchFamily="34" charset="0"/>
                <a:cs typeface="Arial" panose="020B0604020202020204" pitchFamily="34" charset="0"/>
              </a:rPr>
              <a:t>Équipe de projet de </a:t>
            </a:r>
            <a:r>
              <a:rPr lang="fr-CA" sz="2000" dirty="0" err="1">
                <a:solidFill>
                  <a:schemeClr val="tx1"/>
                </a:solidFill>
                <a:latin typeface="Arial" panose="020B0604020202020204" pitchFamily="34" charset="0"/>
                <a:cs typeface="Arial" panose="020B0604020202020204" pitchFamily="34" charset="0"/>
              </a:rPr>
              <a:t>Génio</a:t>
            </a:r>
            <a:r>
              <a:rPr lang="fr-CA" sz="2000" dirty="0">
                <a:solidFill>
                  <a:schemeClr val="tx1"/>
                </a:solidFill>
                <a:latin typeface="Arial" panose="020B0604020202020204" pitchFamily="34" charset="0"/>
                <a:cs typeface="Arial" panose="020B0604020202020204" pitchFamily="34" charset="0"/>
              </a:rPr>
              <a:t> experts-conseils et EVOQ architecture pour les services professionnels rendus</a:t>
            </a:r>
          </a:p>
          <a:p>
            <a:pPr marL="342900" indent="-342900">
              <a:buFont typeface="Arial" panose="020B0604020202020204" pitchFamily="34" charset="0"/>
              <a:buChar char="•"/>
            </a:pPr>
            <a:endParaRPr lang="fr-CA"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CA" sz="2000" dirty="0">
                <a:solidFill>
                  <a:schemeClr val="tx1"/>
                </a:solidFill>
                <a:latin typeface="Arial" panose="020B0604020202020204" pitchFamily="34" charset="0"/>
                <a:cs typeface="Arial" panose="020B0604020202020204" pitchFamily="34" charset="0"/>
              </a:rPr>
              <a:t>Groupe Plein Air Faune (Base de plein air Sainte-Foy) pour la collaboration et l’engagement post-travaux</a:t>
            </a:r>
          </a:p>
        </p:txBody>
      </p:sp>
      <p:pic>
        <p:nvPicPr>
          <p:cNvPr id="11" name="Image 10" descr="Une image contenant texte, Police, logo, Graphique&#10;&#10;Le contenu généré par l’IA peut être incorrect.">
            <a:extLst>
              <a:ext uri="{FF2B5EF4-FFF2-40B4-BE49-F238E27FC236}">
                <a16:creationId xmlns:a16="http://schemas.microsoft.com/office/drawing/2014/main" id="{357F6E76-A6E4-FC90-2DF3-0590914C45B8}"/>
              </a:ext>
            </a:extLst>
          </p:cNvPr>
          <p:cNvPicPr>
            <a:picLocks noChangeAspect="1"/>
          </p:cNvPicPr>
          <p:nvPr>
            <p:custDataLst>
              <p:tags r:id="rId5"/>
            </p:custDataLst>
          </p:nvPr>
        </p:nvPicPr>
        <p:blipFill>
          <a:blip r:embed="rId8" cstate="print">
            <a:extLst>
              <a:ext uri="{28A0092B-C50C-407E-A947-70E740481C1C}">
                <a14:useLocalDpi xmlns:a14="http://schemas.microsoft.com/office/drawing/2010/main"/>
              </a:ext>
            </a:extLst>
          </a:blip>
          <a:stretch>
            <a:fillRect/>
          </a:stretch>
        </p:blipFill>
        <p:spPr>
          <a:xfrm>
            <a:off x="8734288" y="260153"/>
            <a:ext cx="3273183" cy="1403104"/>
          </a:xfrm>
          <a:prstGeom prst="rect">
            <a:avLst/>
          </a:prstGeom>
        </p:spPr>
      </p:pic>
    </p:spTree>
    <p:extLst>
      <p:ext uri="{BB962C8B-B14F-4D97-AF65-F5344CB8AC3E}">
        <p14:creationId xmlns:p14="http://schemas.microsoft.com/office/powerpoint/2010/main" val="266348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CC38D47-5EF5-4103-B9B5-746AB1091483}"/>
              </a:ext>
            </a:extLst>
          </p:cNvPr>
          <p:cNvSpPr txBox="1"/>
          <p:nvPr>
            <p:custDataLst>
              <p:tags r:id="rId1"/>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1 – LE CONTEXTE</a:t>
            </a:r>
          </a:p>
        </p:txBody>
      </p:sp>
      <p:sp>
        <p:nvSpPr>
          <p:cNvPr id="8" name="ZoneTexte 7">
            <a:extLst>
              <a:ext uri="{FF2B5EF4-FFF2-40B4-BE49-F238E27FC236}">
                <a16:creationId xmlns:a16="http://schemas.microsoft.com/office/drawing/2014/main" id="{BE0804B2-478C-A7CB-941A-C4FE260831FB}"/>
              </a:ext>
            </a:extLst>
          </p:cNvPr>
          <p:cNvSpPr txBox="1"/>
          <p:nvPr>
            <p:custDataLst>
              <p:tags r:id="rId2"/>
            </p:custDataLst>
          </p:nvPr>
        </p:nvSpPr>
        <p:spPr>
          <a:xfrm>
            <a:off x="554273" y="1002994"/>
            <a:ext cx="7571417" cy="461665"/>
          </a:xfrm>
          <a:prstGeom prst="rect">
            <a:avLst/>
          </a:prstGeom>
          <a:noFill/>
        </p:spPr>
        <p:txBody>
          <a:bodyPr wrap="square" lIns="91440" tIns="45720" rIns="91440" bIns="45720" rtlCol="0" anchor="t">
            <a:spAutoFit/>
          </a:bodyPr>
          <a:lstStyle/>
          <a:p>
            <a:r>
              <a:rPr lang="fr-CA" sz="2400" b="1" cap="all" dirty="0">
                <a:solidFill>
                  <a:srgbClr val="0070C0"/>
                </a:solidFill>
                <a:latin typeface="Arial"/>
                <a:cs typeface="Arial"/>
              </a:rPr>
              <a:t>La base de plein air de Sainte-Foy (BPASF)</a:t>
            </a:r>
            <a:endParaRPr lang="fr-FR" sz="2400" cap="all" dirty="0">
              <a:solidFill>
                <a:srgbClr val="0070C0"/>
              </a:solidFill>
              <a:latin typeface="Arial"/>
              <a:cs typeface="Arial"/>
            </a:endParaRPr>
          </a:p>
        </p:txBody>
      </p:sp>
      <p:sp>
        <p:nvSpPr>
          <p:cNvPr id="12" name="Footer Placeholder 3">
            <a:extLst>
              <a:ext uri="{FF2B5EF4-FFF2-40B4-BE49-F238E27FC236}">
                <a16:creationId xmlns:a16="http://schemas.microsoft.com/office/drawing/2014/main" id="{529C1409-7728-F2E3-872F-5E15D440AC40}"/>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2" name="ZoneTexte 1">
            <a:extLst>
              <a:ext uri="{FF2B5EF4-FFF2-40B4-BE49-F238E27FC236}">
                <a16:creationId xmlns:a16="http://schemas.microsoft.com/office/drawing/2014/main" id="{DF811F3E-FC7C-B7D0-DED3-2A5F6E8155E1}"/>
              </a:ext>
            </a:extLst>
          </p:cNvPr>
          <p:cNvSpPr txBox="1"/>
          <p:nvPr>
            <p:custDataLst>
              <p:tags r:id="rId4"/>
            </p:custDataLst>
          </p:nvPr>
        </p:nvSpPr>
        <p:spPr>
          <a:xfrm>
            <a:off x="271401" y="1560327"/>
            <a:ext cx="11394418" cy="3708708"/>
          </a:xfrm>
          <a:prstGeom prst="rect">
            <a:avLst/>
          </a:prstGeom>
          <a:noFill/>
        </p:spPr>
        <p:txBody>
          <a:bodyPr wrap="square" rtlCol="0">
            <a:spAutoFit/>
          </a:bodyPr>
          <a:lstStyle>
            <a:defPPr>
              <a:defRPr lang="fr-FR"/>
            </a:defPPr>
            <a:lvl1pPr>
              <a:defRPr sz="2400" b="1" i="1">
                <a:solidFill>
                  <a:srgbClr val="000000"/>
                </a:solidFill>
                <a:latin typeface="Arial" panose="020B0604020202020204" pitchFamily="34" charset="0"/>
                <a:cs typeface="Arial" panose="020B0604020202020204" pitchFamily="34" charset="0"/>
              </a:defRPr>
            </a:lvl1pPr>
          </a:lstStyle>
          <a:p>
            <a:pPr marL="342900" lvl="2" indent="-342900">
              <a:spcAft>
                <a:spcPts val="600"/>
              </a:spcAft>
              <a:buFont typeface="Arial" panose="020B0604020202020204" pitchFamily="34" charset="0"/>
              <a:buChar char="•"/>
            </a:pPr>
            <a:r>
              <a:rPr lang="fr-CA" sz="2000" b="1" kern="100" dirty="0">
                <a:solidFill>
                  <a:srgbClr val="000000"/>
                </a:solidFill>
                <a:latin typeface="Arial" panose="020B0604020202020204" pitchFamily="34" charset="0"/>
                <a:cs typeface="Arial" panose="020B0604020202020204" pitchFamily="34" charset="0"/>
              </a:rPr>
              <a:t>3</a:t>
            </a:r>
            <a:r>
              <a:rPr lang="fr-CA" sz="2000" b="1" kern="100" baseline="30000" dirty="0">
                <a:solidFill>
                  <a:srgbClr val="000000"/>
                </a:solidFill>
                <a:latin typeface="Arial" panose="020B0604020202020204" pitchFamily="34" charset="0"/>
                <a:cs typeface="Arial" panose="020B0604020202020204" pitchFamily="34" charset="0"/>
              </a:rPr>
              <a:t>e </a:t>
            </a:r>
            <a:r>
              <a:rPr lang="fr-CA" sz="2000" b="1" kern="100" dirty="0">
                <a:solidFill>
                  <a:srgbClr val="000000"/>
                </a:solidFill>
                <a:latin typeface="Arial" panose="020B0604020202020204" pitchFamily="34" charset="0"/>
                <a:cs typeface="Arial" panose="020B0604020202020204" pitchFamily="34" charset="0"/>
              </a:rPr>
              <a:t>plus grand parc</a:t>
            </a:r>
            <a:r>
              <a:rPr lang="fr-CA" sz="2000" kern="100" dirty="0">
                <a:solidFill>
                  <a:srgbClr val="000000"/>
                </a:solidFill>
                <a:latin typeface="Arial" panose="020B0604020202020204" pitchFamily="34" charset="0"/>
                <a:cs typeface="Arial" panose="020B0604020202020204" pitchFamily="34" charset="0"/>
              </a:rPr>
              <a:t> nature (135 ha)</a:t>
            </a:r>
          </a:p>
          <a:p>
            <a:pPr marL="342900" lvl="2" indent="-342900">
              <a:spcAft>
                <a:spcPts val="600"/>
              </a:spcAft>
              <a:buFont typeface="Arial" panose="020B0604020202020204" pitchFamily="34" charset="0"/>
              <a:buChar char="•"/>
            </a:pPr>
            <a:r>
              <a:rPr lang="fr-CA" sz="2000" b="1" dirty="0">
                <a:latin typeface="Arial" panose="020B0604020202020204" pitchFamily="34" charset="0"/>
                <a:cs typeface="Arial" panose="020B0604020202020204" pitchFamily="34" charset="0"/>
              </a:rPr>
              <a:t>Site unique et diversifié </a:t>
            </a:r>
            <a:r>
              <a:rPr lang="fr-CA" sz="2000" dirty="0">
                <a:latin typeface="Arial" panose="020B0604020202020204" pitchFamily="34" charset="0"/>
                <a:cs typeface="Arial" panose="020B0604020202020204" pitchFamily="34" charset="0"/>
              </a:rPr>
              <a:t>au cœur de la ville</a:t>
            </a:r>
          </a:p>
          <a:p>
            <a:pPr marL="800100" lvl="3" indent="-3429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2 lacs, une tourbière, des boisés humides, une forêt d'érables rouges et une friche arbustive et herbacée, favorables à une faune ailée abondante (233 esp.)</a:t>
            </a:r>
            <a:endParaRPr lang="fr-CA" sz="2000" kern="100" dirty="0">
              <a:solidFill>
                <a:srgbClr val="000000"/>
              </a:solidFill>
              <a:latin typeface="Arial" panose="020B0604020202020204" pitchFamily="34" charset="0"/>
              <a:cs typeface="Arial" panose="020B0604020202020204" pitchFamily="34" charset="0"/>
            </a:endParaRPr>
          </a:p>
          <a:p>
            <a:pPr marL="342900" lvl="2" indent="-342900">
              <a:spcAft>
                <a:spcPts val="600"/>
              </a:spcAft>
              <a:buFont typeface="Arial" panose="020B0604020202020204" pitchFamily="34" charset="0"/>
              <a:buChar char="•"/>
            </a:pPr>
            <a:r>
              <a:rPr lang="fr-CA" sz="2000" b="1" kern="100" dirty="0">
                <a:solidFill>
                  <a:srgbClr val="000000"/>
                </a:solidFill>
                <a:latin typeface="Arial" panose="020B0604020202020204" pitchFamily="34" charset="0"/>
                <a:cs typeface="Arial" panose="020B0604020202020204" pitchFamily="34" charset="0"/>
              </a:rPr>
              <a:t>Les attraits</a:t>
            </a:r>
            <a:r>
              <a:rPr lang="fr-CA" sz="2000" kern="100" dirty="0">
                <a:solidFill>
                  <a:srgbClr val="000000"/>
                </a:solidFill>
                <a:latin typeface="Arial" panose="020B0604020202020204" pitchFamily="34" charset="0"/>
                <a:cs typeface="Arial" panose="020B0604020202020204" pitchFamily="34" charset="0"/>
              </a:rPr>
              <a:t> récréatifs et écologiques </a:t>
            </a:r>
            <a:r>
              <a:rPr lang="fr-CA" sz="2000" b="1" kern="100" dirty="0">
                <a:solidFill>
                  <a:srgbClr val="000000"/>
                </a:solidFill>
                <a:latin typeface="Arial" panose="020B0604020202020204" pitchFamily="34" charset="0"/>
                <a:cs typeface="Arial" panose="020B0604020202020204" pitchFamily="34" charset="0"/>
              </a:rPr>
              <a:t>proviennent</a:t>
            </a:r>
            <a:r>
              <a:rPr lang="fr-CA" sz="2000" kern="100" dirty="0">
                <a:solidFill>
                  <a:srgbClr val="000000"/>
                </a:solidFill>
                <a:latin typeface="Arial" panose="020B0604020202020204" pitchFamily="34" charset="0"/>
                <a:cs typeface="Arial" panose="020B0604020202020204" pitchFamily="34" charset="0"/>
              </a:rPr>
              <a:t> principalement </a:t>
            </a:r>
            <a:r>
              <a:rPr lang="fr-CA" sz="2000" b="1" kern="100" dirty="0">
                <a:solidFill>
                  <a:srgbClr val="000000"/>
                </a:solidFill>
                <a:latin typeface="Arial" panose="020B0604020202020204" pitchFamily="34" charset="0"/>
                <a:cs typeface="Arial" panose="020B0604020202020204" pitchFamily="34" charset="0"/>
              </a:rPr>
              <a:t>des 2 lacs.</a:t>
            </a:r>
          </a:p>
          <a:p>
            <a:pPr marL="342900" lvl="2" indent="-342900">
              <a:spcAft>
                <a:spcPts val="600"/>
              </a:spcAft>
              <a:buFont typeface="Arial" panose="020B0604020202020204" pitchFamily="34" charset="0"/>
              <a:buChar char="•"/>
            </a:pPr>
            <a:r>
              <a:rPr lang="fr-CA" sz="2000" b="1" dirty="0">
                <a:latin typeface="Arial" panose="020B0604020202020204" pitchFamily="34" charset="0"/>
                <a:cs typeface="Arial" panose="020B0604020202020204" pitchFamily="34" charset="0"/>
              </a:rPr>
              <a:t>Multitude d'activités de loisirs </a:t>
            </a:r>
            <a:r>
              <a:rPr lang="fr-CA" sz="2000" dirty="0">
                <a:latin typeface="Arial" panose="020B0604020202020204" pitchFamily="34" charset="0"/>
                <a:cs typeface="Arial" panose="020B0604020202020204" pitchFamily="34" charset="0"/>
              </a:rPr>
              <a:t>: Baignade, canot, kayak, planche à pagaie, randonnée pédestre, tir à l'arc, disque golf, pêche été comme hiver, ski de fond, raquette et plus encore! </a:t>
            </a:r>
          </a:p>
          <a:p>
            <a:pPr marL="342900" lvl="2" indent="-3429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Site de choix pour des </a:t>
            </a:r>
            <a:r>
              <a:rPr lang="fr-CA" sz="2000" b="1" dirty="0">
                <a:latin typeface="Arial" panose="020B0604020202020204" pitchFamily="34" charset="0"/>
                <a:cs typeface="Arial" panose="020B0604020202020204" pitchFamily="34" charset="0"/>
              </a:rPr>
              <a:t>activités corporatives</a:t>
            </a:r>
            <a:r>
              <a:rPr lang="fr-CA" sz="2000" dirty="0">
                <a:latin typeface="Arial" panose="020B0604020202020204" pitchFamily="34" charset="0"/>
                <a:cs typeface="Arial" panose="020B0604020202020204" pitchFamily="34" charset="0"/>
              </a:rPr>
              <a:t> et </a:t>
            </a:r>
            <a:r>
              <a:rPr lang="fr-CA" sz="2000" b="1" dirty="0">
                <a:latin typeface="Arial" panose="020B0604020202020204" pitchFamily="34" charset="0"/>
                <a:cs typeface="Arial" panose="020B0604020202020204" pitchFamily="34" charset="0"/>
              </a:rPr>
              <a:t>événements</a:t>
            </a:r>
            <a:endParaRPr lang="fr-CA" sz="2000" b="1" kern="100" dirty="0">
              <a:solidFill>
                <a:srgbClr val="000000"/>
              </a:solidFill>
              <a:latin typeface="Arial" panose="020B0604020202020204" pitchFamily="34" charset="0"/>
              <a:cs typeface="Arial" panose="020B0604020202020204" pitchFamily="34" charset="0"/>
            </a:endParaRPr>
          </a:p>
          <a:p>
            <a:pPr marL="342900" lvl="2" indent="-342900">
              <a:spcAft>
                <a:spcPts val="600"/>
              </a:spcAft>
              <a:buFont typeface="Arial" panose="020B0604020202020204" pitchFamily="34" charset="0"/>
              <a:buChar char="•"/>
            </a:pPr>
            <a:r>
              <a:rPr lang="fr-CA" sz="2000" dirty="0">
                <a:latin typeface="Arial" panose="020B0604020202020204" pitchFamily="34" charset="0"/>
                <a:cs typeface="Arial" panose="020B0604020202020204" pitchFamily="34" charset="0"/>
              </a:rPr>
              <a:t>Accessible durant les </a:t>
            </a:r>
            <a:r>
              <a:rPr lang="fr-CA" sz="2000" b="1" dirty="0">
                <a:latin typeface="Arial" panose="020B0604020202020204" pitchFamily="34" charset="0"/>
                <a:cs typeface="Arial" panose="020B0604020202020204" pitchFamily="34" charset="0"/>
              </a:rPr>
              <a:t>4 saisons</a:t>
            </a:r>
            <a:r>
              <a:rPr lang="fr-CA" sz="2000" dirty="0">
                <a:latin typeface="Arial" panose="020B0604020202020204" pitchFamily="34" charset="0"/>
                <a:cs typeface="Arial" panose="020B0604020202020204" pitchFamily="34" charset="0"/>
              </a:rPr>
              <a:t> et offre l’</a:t>
            </a:r>
            <a:r>
              <a:rPr lang="fr-CA" sz="2000" b="1" dirty="0">
                <a:latin typeface="Arial" panose="020B0604020202020204" pitchFamily="34" charset="0"/>
                <a:cs typeface="Arial" panose="020B0604020202020204" pitchFamily="34" charset="0"/>
              </a:rPr>
              <a:t>accessibilité universelle</a:t>
            </a:r>
          </a:p>
          <a:p>
            <a:pPr marL="342900" lvl="2" indent="-342900">
              <a:spcAft>
                <a:spcPts val="600"/>
              </a:spcAft>
              <a:buFont typeface="Arial" panose="020B0604020202020204" pitchFamily="34" charset="0"/>
              <a:buChar char="•"/>
            </a:pPr>
            <a:r>
              <a:rPr lang="fr-CA" sz="2000" kern="100" dirty="0">
                <a:solidFill>
                  <a:srgbClr val="000000"/>
                </a:solidFill>
                <a:latin typeface="Arial" panose="020B0604020202020204" pitchFamily="34" charset="0"/>
                <a:cs typeface="Arial" panose="020B0604020202020204" pitchFamily="34" charset="0"/>
              </a:rPr>
              <a:t>Fréquentation croissante : Plus de </a:t>
            </a:r>
            <a:r>
              <a:rPr lang="fr-CA" sz="2000" b="1" kern="100" dirty="0">
                <a:solidFill>
                  <a:srgbClr val="000000"/>
                </a:solidFill>
                <a:latin typeface="Arial" panose="020B0604020202020204" pitchFamily="34" charset="0"/>
                <a:cs typeface="Arial" panose="020B0604020202020204" pitchFamily="34" charset="0"/>
              </a:rPr>
              <a:t>215 000 visiteurs </a:t>
            </a:r>
            <a:r>
              <a:rPr lang="fr-CA" sz="2000" kern="100" dirty="0">
                <a:solidFill>
                  <a:srgbClr val="000000"/>
                </a:solidFill>
                <a:latin typeface="Arial" panose="020B0604020202020204" pitchFamily="34" charset="0"/>
                <a:cs typeface="Arial" panose="020B0604020202020204" pitchFamily="34" charset="0"/>
              </a:rPr>
              <a:t>en 2023-2024</a:t>
            </a:r>
          </a:p>
        </p:txBody>
      </p:sp>
      <p:sp>
        <p:nvSpPr>
          <p:cNvPr id="4" name="ZoneTexte 3">
            <a:extLst>
              <a:ext uri="{FF2B5EF4-FFF2-40B4-BE49-F238E27FC236}">
                <a16:creationId xmlns:a16="http://schemas.microsoft.com/office/drawing/2014/main" id="{C58614BB-D31D-03DE-7369-76BCCA3685A3}"/>
              </a:ext>
            </a:extLst>
          </p:cNvPr>
          <p:cNvSpPr txBox="1"/>
          <p:nvPr>
            <p:custDataLst>
              <p:tags r:id="rId5"/>
            </p:custDataLst>
          </p:nvPr>
        </p:nvSpPr>
        <p:spPr>
          <a:xfrm>
            <a:off x="7638467" y="5364703"/>
            <a:ext cx="4693135" cy="338554"/>
          </a:xfrm>
          <a:prstGeom prst="rect">
            <a:avLst/>
          </a:prstGeom>
          <a:noFill/>
        </p:spPr>
        <p:txBody>
          <a:bodyPr wrap="square">
            <a:spAutoFit/>
          </a:bodyPr>
          <a:lstStyle/>
          <a:p>
            <a:r>
              <a:rPr lang="fr-CA" sz="1600" dirty="0">
                <a:latin typeface="Arial" panose="020B0604020202020204" pitchFamily="34" charset="0"/>
                <a:cs typeface="Arial" panose="020B0604020202020204" pitchFamily="34" charset="0"/>
              </a:rPr>
              <a:t>Pour en savoir davantage : </a:t>
            </a:r>
            <a:r>
              <a:rPr lang="fr-CA" sz="1600" dirty="0">
                <a:latin typeface="Arial" panose="020B0604020202020204" pitchFamily="34" charset="0"/>
                <a:cs typeface="Arial" panose="020B0604020202020204" pitchFamily="34" charset="0"/>
                <a:hlinkClick r:id="rId8"/>
              </a:rPr>
              <a:t>https://bpasf.com/</a:t>
            </a:r>
            <a:r>
              <a:rPr lang="fr-CA"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7942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1CF2-86AC-CF44-688B-2D6E6DE30688}"/>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27558AE9-1AB1-8784-71CB-471DE1F1AAFA}"/>
              </a:ext>
            </a:extLst>
          </p:cNvPr>
          <p:cNvSpPr txBox="1"/>
          <p:nvPr>
            <p:custDataLst>
              <p:tags r:id="rId1"/>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1 – LE CONTEXTE</a:t>
            </a:r>
          </a:p>
        </p:txBody>
      </p:sp>
      <p:sp>
        <p:nvSpPr>
          <p:cNvPr id="8" name="ZoneTexte 7">
            <a:extLst>
              <a:ext uri="{FF2B5EF4-FFF2-40B4-BE49-F238E27FC236}">
                <a16:creationId xmlns:a16="http://schemas.microsoft.com/office/drawing/2014/main" id="{0FD76667-7A2C-06E9-5043-FD9089991CEC}"/>
              </a:ext>
            </a:extLst>
          </p:cNvPr>
          <p:cNvSpPr txBox="1"/>
          <p:nvPr>
            <p:custDataLst>
              <p:tags r:id="rId2"/>
            </p:custDataLst>
          </p:nvPr>
        </p:nvSpPr>
        <p:spPr>
          <a:xfrm>
            <a:off x="554274" y="1002994"/>
            <a:ext cx="6468826"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La problématique des lacs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D8C5B85C-27E2-D627-0298-C6397BED14E5}"/>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2" name="ZoneTexte 1">
            <a:extLst>
              <a:ext uri="{FF2B5EF4-FFF2-40B4-BE49-F238E27FC236}">
                <a16:creationId xmlns:a16="http://schemas.microsoft.com/office/drawing/2014/main" id="{7BE439A2-83C8-3DC5-237A-D252F62D8129}"/>
              </a:ext>
            </a:extLst>
          </p:cNvPr>
          <p:cNvSpPr txBox="1"/>
          <p:nvPr>
            <p:custDataLst>
              <p:tags r:id="rId4"/>
            </p:custDataLst>
          </p:nvPr>
        </p:nvSpPr>
        <p:spPr>
          <a:xfrm>
            <a:off x="271400" y="1560327"/>
            <a:ext cx="10720651" cy="1092607"/>
          </a:xfrm>
          <a:prstGeom prst="rect">
            <a:avLst/>
          </a:prstGeom>
          <a:noFill/>
        </p:spPr>
        <p:txBody>
          <a:bodyPr wrap="square" rtlCol="0">
            <a:spAutoFit/>
          </a:bodyPr>
          <a:lstStyle>
            <a:defPPr>
              <a:defRPr lang="fr-FR"/>
            </a:defPPr>
            <a:lvl1pPr>
              <a:defRPr sz="2400" b="1" i="1">
                <a:solidFill>
                  <a:srgbClr val="000000"/>
                </a:solidFill>
                <a:latin typeface="Arial" panose="020B0604020202020204" pitchFamily="34" charset="0"/>
                <a:cs typeface="Arial" panose="020B0604020202020204" pitchFamily="34" charset="0"/>
              </a:defRPr>
            </a:lvl1pPr>
          </a:lstStyle>
          <a:p>
            <a:pPr marL="342900" lvl="2" indent="-342900">
              <a:spcAft>
                <a:spcPts val="600"/>
              </a:spcAft>
              <a:buFont typeface="Arial" panose="020B0604020202020204" pitchFamily="34" charset="0"/>
              <a:buChar char="•"/>
            </a:pPr>
            <a:r>
              <a:rPr lang="fr-CA" sz="2000" b="1" dirty="0">
                <a:effectLst/>
                <a:latin typeface="Arial" panose="020B0604020202020204" pitchFamily="34" charset="0"/>
                <a:ea typeface="Calibri" panose="020F0502020204030204" pitchFamily="34" charset="0"/>
                <a:cs typeface="Arial" panose="020B0604020202020204" pitchFamily="34" charset="0"/>
              </a:rPr>
              <a:t>Apport en eau assuré par la nappe phréatique, les précipitations et le ruissellement</a:t>
            </a:r>
          </a:p>
          <a:p>
            <a:pPr marL="342900" lvl="2" indent="-342900">
              <a:spcAft>
                <a:spcPts val="600"/>
              </a:spcAft>
              <a:buFont typeface="Arial" panose="020B0604020202020204" pitchFamily="34" charset="0"/>
              <a:buChar char="•"/>
            </a:pPr>
            <a:r>
              <a:rPr lang="fr-CA" sz="2000">
                <a:latin typeface="Arial" panose="020B0604020202020204" pitchFamily="34" charset="0"/>
                <a:cs typeface="Arial" panose="020B0604020202020204" pitchFamily="34" charset="0"/>
              </a:rPr>
              <a:t>Les </a:t>
            </a:r>
            <a:r>
              <a:rPr lang="fr-CA" sz="2000" b="1" dirty="0">
                <a:latin typeface="Arial" panose="020B0604020202020204" pitchFamily="34" charset="0"/>
                <a:cs typeface="Arial" panose="020B0604020202020204" pitchFamily="34" charset="0"/>
              </a:rPr>
              <a:t>écosystèmes</a:t>
            </a:r>
            <a:r>
              <a:rPr lang="fr-CA" sz="2000">
                <a:latin typeface="Arial" panose="020B0604020202020204" pitchFamily="34" charset="0"/>
                <a:cs typeface="Arial" panose="020B0604020202020204" pitchFamily="34" charset="0"/>
              </a:rPr>
              <a:t> sont « </a:t>
            </a:r>
            <a:r>
              <a:rPr lang="fr-CA" sz="2000" b="1" dirty="0">
                <a:latin typeface="Arial" panose="020B0604020202020204" pitchFamily="34" charset="0"/>
                <a:cs typeface="Arial" panose="020B0604020202020204" pitchFamily="34" charset="0"/>
              </a:rPr>
              <a:t>fragiles</a:t>
            </a:r>
            <a:r>
              <a:rPr lang="fr-CA" sz="2000">
                <a:latin typeface="Arial" panose="020B0604020202020204" pitchFamily="34" charset="0"/>
                <a:cs typeface="Arial" panose="020B0604020202020204" pitchFamily="34" charset="0"/>
              </a:rPr>
              <a:t> et sujets à une eutrophisation rapide si les conditions venaient à changer. » (INRS, 2017)</a:t>
            </a:r>
          </a:p>
        </p:txBody>
      </p:sp>
      <p:sp>
        <p:nvSpPr>
          <p:cNvPr id="6" name="ZoneTexte 5">
            <a:extLst>
              <a:ext uri="{FF2B5EF4-FFF2-40B4-BE49-F238E27FC236}">
                <a16:creationId xmlns:a16="http://schemas.microsoft.com/office/drawing/2014/main" id="{1739C166-0B14-FD06-B209-FA4504BB3BCB}"/>
              </a:ext>
            </a:extLst>
          </p:cNvPr>
          <p:cNvSpPr txBox="1"/>
          <p:nvPr>
            <p:custDataLst>
              <p:tags r:id="rId5"/>
            </p:custDataLst>
          </p:nvPr>
        </p:nvSpPr>
        <p:spPr>
          <a:xfrm>
            <a:off x="554274" y="3203606"/>
            <a:ext cx="10919040" cy="2002921"/>
          </a:xfrm>
          <a:prstGeom prst="rect">
            <a:avLst/>
          </a:prstGeom>
          <a:noFill/>
        </p:spPr>
        <p:txBody>
          <a:bodyPr wrap="square">
            <a:spAutoFit/>
          </a:bodyPr>
          <a:lstStyle/>
          <a:p>
            <a:pPr algn="just">
              <a:lnSpc>
                <a:spcPct val="107000"/>
              </a:lnSpc>
              <a:spcAft>
                <a:spcPts val="1200"/>
              </a:spcAft>
              <a:buNone/>
            </a:pPr>
            <a:r>
              <a:rPr lang="fr-CA" sz="1800" i="1" dirty="0">
                <a:effectLst/>
                <a:latin typeface="Arial" panose="020B0604020202020204" pitchFamily="34" charset="0"/>
                <a:ea typeface="Calibri" panose="020F0502020204030204" pitchFamily="34" charset="0"/>
                <a:cs typeface="Times New Roman" panose="02020603050405020304" pitchFamily="18" charset="0"/>
              </a:rPr>
              <a:t>VERS L’ADAPTATION : Synthèse des connaissances sur les changements climatiques au Québec</a:t>
            </a:r>
            <a:r>
              <a:rPr lang="fr-CA" sz="1800" dirty="0">
                <a:effectLst/>
                <a:latin typeface="Arial" panose="020B0604020202020204" pitchFamily="34" charset="0"/>
                <a:ea typeface="Calibri" panose="020F0502020204030204" pitchFamily="34" charset="0"/>
                <a:cs typeface="Times New Roman" panose="02020603050405020304" pitchFamily="18" charset="0"/>
              </a:rPr>
              <a:t> </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1200"/>
              </a:spcAft>
              <a:buSzPts val="1000"/>
              <a:buFont typeface="Symbol" panose="05050102010706020507" pitchFamily="18" charset="2"/>
              <a:buChar char=""/>
              <a:tabLst>
                <a:tab pos="457200" algn="l"/>
              </a:tabLst>
            </a:pPr>
            <a:r>
              <a:rPr lang="fr-CA" sz="1800" dirty="0">
                <a:effectLst/>
                <a:latin typeface="Arial" panose="020B0604020202020204" pitchFamily="34" charset="0"/>
                <a:ea typeface="Calibri" panose="020F0502020204030204" pitchFamily="34" charset="0"/>
                <a:cs typeface="Times New Roman" panose="02020603050405020304" pitchFamily="18" charset="0"/>
              </a:rPr>
              <a:t>« Les changements climatiques pourront ainsi </a:t>
            </a:r>
            <a:r>
              <a:rPr lang="fr-CA" sz="1800" b="1" dirty="0">
                <a:effectLst/>
                <a:latin typeface="Arial" panose="020B0604020202020204" pitchFamily="34" charset="0"/>
                <a:ea typeface="Calibri" panose="020F0502020204030204" pitchFamily="34" charset="0"/>
                <a:cs typeface="Times New Roman" panose="02020603050405020304" pitchFamily="18" charset="0"/>
              </a:rPr>
              <a:t>amplifier certaines vulnérabilités</a:t>
            </a:r>
            <a:r>
              <a:rPr lang="fr-CA" sz="1800" dirty="0">
                <a:effectLst/>
                <a:latin typeface="Arial" panose="020B0604020202020204" pitchFamily="34" charset="0"/>
                <a:ea typeface="Calibri" panose="020F0502020204030204" pitchFamily="34" charset="0"/>
                <a:cs typeface="Times New Roman" panose="02020603050405020304" pitchFamily="18" charset="0"/>
              </a:rPr>
              <a:t> du régime hydrique, notamment en termes de </a:t>
            </a:r>
            <a:r>
              <a:rPr lang="fr-CA" sz="1800" b="1" dirty="0">
                <a:effectLst/>
                <a:latin typeface="Arial" panose="020B0604020202020204" pitchFamily="34" charset="0"/>
                <a:ea typeface="Calibri" panose="020F0502020204030204" pitchFamily="34" charset="0"/>
                <a:cs typeface="Times New Roman" panose="02020603050405020304" pitchFamily="18" charset="0"/>
              </a:rPr>
              <a:t>disponibilité</a:t>
            </a:r>
            <a:r>
              <a:rPr lang="fr-CA" sz="1800" dirty="0">
                <a:effectLst/>
                <a:latin typeface="Arial" panose="020B0604020202020204" pitchFamily="34" charset="0"/>
                <a:ea typeface="Calibri" panose="020F0502020204030204" pitchFamily="34" charset="0"/>
                <a:cs typeface="Times New Roman" panose="02020603050405020304" pitchFamily="18" charset="0"/>
              </a:rPr>
              <a:t>, de </a:t>
            </a:r>
            <a:r>
              <a:rPr lang="fr-CA" sz="1800" b="1" dirty="0">
                <a:effectLst/>
                <a:latin typeface="Arial" panose="020B0604020202020204" pitchFamily="34" charset="0"/>
                <a:ea typeface="Calibri" panose="020F0502020204030204" pitchFamily="34" charset="0"/>
                <a:cs typeface="Times New Roman" panose="02020603050405020304" pitchFamily="18" charset="0"/>
              </a:rPr>
              <a:t>qualité</a:t>
            </a:r>
            <a:r>
              <a:rPr lang="fr-CA" sz="1800" dirty="0">
                <a:effectLst/>
                <a:latin typeface="Arial" panose="020B0604020202020204" pitchFamily="34" charset="0"/>
                <a:ea typeface="Calibri" panose="020F0502020204030204" pitchFamily="34" charset="0"/>
                <a:cs typeface="Times New Roman" panose="02020603050405020304" pitchFamily="18" charset="0"/>
              </a:rPr>
              <a:t> et de </a:t>
            </a:r>
            <a:r>
              <a:rPr lang="fr-CA" sz="1800" b="1" dirty="0">
                <a:effectLst/>
                <a:latin typeface="Arial" panose="020B0604020202020204" pitchFamily="34" charset="0"/>
                <a:ea typeface="Calibri" panose="020F0502020204030204" pitchFamily="34" charset="0"/>
                <a:cs typeface="Times New Roman" panose="02020603050405020304" pitchFamily="18" charset="0"/>
              </a:rPr>
              <a:t>salubrité</a:t>
            </a:r>
            <a:r>
              <a:rPr lang="fr-CA" sz="1800" dirty="0">
                <a:effectLst/>
                <a:latin typeface="Arial" panose="020B0604020202020204" pitchFamily="34" charset="0"/>
                <a:ea typeface="Calibri" panose="020F0502020204030204" pitchFamily="34" charset="0"/>
                <a:cs typeface="Times New Roman" panose="02020603050405020304" pitchFamily="18" charset="0"/>
              </a:rPr>
              <a:t> </a:t>
            </a:r>
            <a:r>
              <a:rPr lang="fr-CA" sz="1800" b="1" dirty="0">
                <a:effectLst/>
                <a:latin typeface="Arial" panose="020B0604020202020204" pitchFamily="34" charset="0"/>
                <a:ea typeface="Calibri" panose="020F0502020204030204" pitchFamily="34" charset="0"/>
                <a:cs typeface="Times New Roman" panose="02020603050405020304" pitchFamily="18" charset="0"/>
              </a:rPr>
              <a:t>de l’eau potable et de baignade</a:t>
            </a:r>
            <a:r>
              <a:rPr lang="fr-CA" sz="1800" dirty="0">
                <a:effectLst/>
                <a:latin typeface="Arial" panose="020B0604020202020204" pitchFamily="34" charset="0"/>
                <a:ea typeface="Calibri" panose="020F0502020204030204" pitchFamily="34" charset="0"/>
                <a:cs typeface="Times New Roman" panose="02020603050405020304" pitchFamily="18" charset="0"/>
              </a:rPr>
              <a:t>, qui pourront se traduire en impacts sanitaires. L’augmentation prévisible des maladies hydriques et des problèmes de contamination des eaux (par exemple : cyanobactéries) est un </a:t>
            </a:r>
            <a:r>
              <a:rPr lang="fr-CA" sz="1800" b="1" dirty="0">
                <a:effectLst/>
                <a:latin typeface="Arial" panose="020B0604020202020204" pitchFamily="34" charset="0"/>
                <a:ea typeface="Calibri" panose="020F0502020204030204" pitchFamily="34" charset="0"/>
                <a:cs typeface="Times New Roman" panose="02020603050405020304" pitchFamily="18" charset="0"/>
              </a:rPr>
              <a:t>problème auquel devront faire face</a:t>
            </a:r>
            <a:r>
              <a:rPr lang="fr-CA" sz="1800" dirty="0">
                <a:effectLst/>
                <a:latin typeface="Arial" panose="020B0604020202020204" pitchFamily="34" charset="0"/>
                <a:ea typeface="Calibri" panose="020F0502020204030204" pitchFamily="34" charset="0"/>
                <a:cs typeface="Times New Roman" panose="02020603050405020304" pitchFamily="18" charset="0"/>
              </a:rPr>
              <a:t> tant le réseau de la santé que </a:t>
            </a:r>
            <a:r>
              <a:rPr lang="fr-CA" sz="1800" b="1" dirty="0">
                <a:effectLst/>
                <a:latin typeface="Arial" panose="020B0604020202020204" pitchFamily="34" charset="0"/>
                <a:ea typeface="Calibri" panose="020F0502020204030204" pitchFamily="34" charset="0"/>
                <a:cs typeface="Times New Roman" panose="02020603050405020304" pitchFamily="18" charset="0"/>
              </a:rPr>
              <a:t>les municipalités </a:t>
            </a:r>
            <a:r>
              <a:rPr lang="fr-CA" sz="1800" dirty="0">
                <a:effectLst/>
                <a:latin typeface="Arial" panose="020B0604020202020204" pitchFamily="34" charset="0"/>
                <a:ea typeface="Calibri" panose="020F0502020204030204" pitchFamily="34" charset="0"/>
                <a:cs typeface="Times New Roman" panose="02020603050405020304" pitchFamily="18" charset="0"/>
              </a:rPr>
              <a:t>». </a:t>
            </a:r>
            <a:r>
              <a:rPr lang="fr-CA" dirty="0">
                <a:latin typeface="Arial" panose="020B0604020202020204" pitchFamily="34" charset="0"/>
                <a:ea typeface="Calibri" panose="020F0502020204030204" pitchFamily="34" charset="0"/>
                <a:cs typeface="Times New Roman" panose="02020603050405020304" pitchFamily="18" charset="0"/>
              </a:rPr>
              <a:t>(Ouranos, 2015)</a:t>
            </a:r>
          </a:p>
        </p:txBody>
      </p:sp>
    </p:spTree>
    <p:extLst>
      <p:ext uri="{BB962C8B-B14F-4D97-AF65-F5344CB8AC3E}">
        <p14:creationId xmlns:p14="http://schemas.microsoft.com/office/powerpoint/2010/main" val="356756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DEA9-47E9-666E-E8E8-06372546C627}"/>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665C2794-5251-963D-D8EF-67B73B541BB5}"/>
              </a:ext>
            </a:extLst>
          </p:cNvPr>
          <p:cNvSpPr txBox="1"/>
          <p:nvPr>
            <p:custDataLst>
              <p:tags r:id="rId1"/>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a:t>PARTIE 1 – LE CONTEXTE</a:t>
            </a:r>
          </a:p>
        </p:txBody>
      </p:sp>
      <p:sp>
        <p:nvSpPr>
          <p:cNvPr id="8" name="ZoneTexte 7">
            <a:extLst>
              <a:ext uri="{FF2B5EF4-FFF2-40B4-BE49-F238E27FC236}">
                <a16:creationId xmlns:a16="http://schemas.microsoft.com/office/drawing/2014/main" id="{B5D0DA9F-81B0-A589-CFA7-30F7B14CF7C8}"/>
              </a:ext>
            </a:extLst>
          </p:cNvPr>
          <p:cNvSpPr txBox="1"/>
          <p:nvPr>
            <p:custDataLst>
              <p:tags r:id="rId2"/>
            </p:custDataLst>
          </p:nvPr>
        </p:nvSpPr>
        <p:spPr>
          <a:xfrm>
            <a:off x="554273" y="1002994"/>
            <a:ext cx="10428918" cy="461665"/>
          </a:xfrm>
          <a:prstGeom prst="rect">
            <a:avLst/>
          </a:prstGeom>
          <a:noFill/>
        </p:spPr>
        <p:txBody>
          <a:bodyPr wrap="square" lIns="91440" tIns="45720" rIns="91440" bIns="45720" rtlCol="0" anchor="t">
            <a:spAutoFit/>
          </a:bodyPr>
          <a:lstStyle/>
          <a:p>
            <a:r>
              <a:rPr lang="fr-CA" sz="2400" b="1" cap="all">
                <a:solidFill>
                  <a:srgbClr val="0070C0"/>
                </a:solidFill>
                <a:latin typeface="Arial"/>
                <a:cs typeface="Arial"/>
              </a:rPr>
              <a:t>Le besoin de nouvelles infrastructures et équipements</a:t>
            </a:r>
            <a:endParaRPr lang="fr-FR" sz="2400" cap="all">
              <a:solidFill>
                <a:srgbClr val="0070C0"/>
              </a:solidFill>
              <a:latin typeface="Arial"/>
              <a:cs typeface="Arial"/>
            </a:endParaRPr>
          </a:p>
        </p:txBody>
      </p:sp>
      <p:sp>
        <p:nvSpPr>
          <p:cNvPr id="12" name="Footer Placeholder 3">
            <a:extLst>
              <a:ext uri="{FF2B5EF4-FFF2-40B4-BE49-F238E27FC236}">
                <a16:creationId xmlns:a16="http://schemas.microsoft.com/office/drawing/2014/main" id="{00C34D15-7CDB-FFB7-0859-A2B2E53FD2C1}"/>
              </a:ext>
            </a:extLst>
          </p:cNvPr>
          <p:cNvSpPr>
            <a:spLocks noGrp="1"/>
          </p:cNvSpPr>
          <p:nvPr>
            <p:custDataLst>
              <p:tags r:id="rId3"/>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2" name="ZoneTexte 1">
            <a:extLst>
              <a:ext uri="{FF2B5EF4-FFF2-40B4-BE49-F238E27FC236}">
                <a16:creationId xmlns:a16="http://schemas.microsoft.com/office/drawing/2014/main" id="{D9F302DE-7FC6-0F9D-FE0B-19F340723EC1}"/>
              </a:ext>
            </a:extLst>
          </p:cNvPr>
          <p:cNvSpPr txBox="1"/>
          <p:nvPr>
            <p:custDataLst>
              <p:tags r:id="rId4"/>
            </p:custDataLst>
          </p:nvPr>
        </p:nvSpPr>
        <p:spPr>
          <a:xfrm>
            <a:off x="5562692" y="1738453"/>
            <a:ext cx="5908872" cy="3785652"/>
          </a:xfrm>
          <a:prstGeom prst="rect">
            <a:avLst/>
          </a:prstGeom>
          <a:noFill/>
        </p:spPr>
        <p:txBody>
          <a:bodyPr wrap="square" rtlCol="0">
            <a:spAutoFit/>
          </a:bodyPr>
          <a:lstStyle>
            <a:defPPr>
              <a:defRPr lang="fr-FR"/>
            </a:defPPr>
            <a:lvl1pPr>
              <a:defRPr sz="2400" b="1" i="1">
                <a:solidFill>
                  <a:srgbClr val="000000"/>
                </a:solidFill>
                <a:latin typeface="Arial" panose="020B0604020202020204" pitchFamily="34" charset="0"/>
                <a:cs typeface="Arial" panose="020B0604020202020204" pitchFamily="34" charset="0"/>
              </a:defRPr>
            </a:lvl1pPr>
          </a:lstStyle>
          <a:p>
            <a:pPr marL="342900" lvl="2" indent="-342900">
              <a:spcAft>
                <a:spcPts val="600"/>
              </a:spcAft>
              <a:buFont typeface="Arial" panose="020B0604020202020204" pitchFamily="34" charset="0"/>
              <a:buChar char="•"/>
            </a:pPr>
            <a:r>
              <a:rPr lang="fr-CA" sz="2000" dirty="0">
                <a:effectLst/>
                <a:latin typeface="Arial" panose="020B0604020202020204" pitchFamily="34" charset="0"/>
                <a:ea typeface="Calibri" panose="020F0502020204030204" pitchFamily="34" charset="0"/>
              </a:rPr>
              <a:t>En réponse aux </a:t>
            </a:r>
            <a:r>
              <a:rPr lang="fr-CA" sz="2000" b="1" dirty="0">
                <a:effectLst/>
                <a:latin typeface="Arial" panose="020B0604020202020204" pitchFamily="34" charset="0"/>
                <a:ea typeface="Calibri" panose="020F0502020204030204" pitchFamily="34" charset="0"/>
              </a:rPr>
              <a:t>besoins </a:t>
            </a:r>
            <a:r>
              <a:rPr lang="fr-CA" sz="2000" b="1" dirty="0">
                <a:latin typeface="Arial" panose="020B0604020202020204" pitchFamily="34" charset="0"/>
                <a:ea typeface="Calibri" panose="020F0502020204030204" pitchFamily="34" charset="0"/>
              </a:rPr>
              <a:t>grandissants </a:t>
            </a:r>
            <a:r>
              <a:rPr lang="fr-CA" sz="2000" dirty="0">
                <a:latin typeface="Arial" panose="020B0604020202020204" pitchFamily="34" charset="0"/>
                <a:ea typeface="Calibri" panose="020F0502020204030204" pitchFamily="34" charset="0"/>
              </a:rPr>
              <a:t>de la population pour l’</a:t>
            </a:r>
            <a:r>
              <a:rPr lang="fr-CA" sz="2000" b="1" dirty="0">
                <a:latin typeface="Arial" panose="020B0604020202020204" pitchFamily="34" charset="0"/>
                <a:ea typeface="Calibri" panose="020F0502020204030204" pitchFamily="34" charset="0"/>
              </a:rPr>
              <a:t>accès à la nature en ville </a:t>
            </a:r>
            <a:r>
              <a:rPr lang="fr-CA" sz="2000" dirty="0">
                <a:latin typeface="Arial" panose="020B0604020202020204" pitchFamily="34" charset="0"/>
                <a:ea typeface="Calibri" panose="020F0502020204030204" pitchFamily="34" charset="0"/>
              </a:rPr>
              <a:t>et à des </a:t>
            </a:r>
            <a:r>
              <a:rPr lang="fr-CA" sz="2000" b="1" dirty="0">
                <a:latin typeface="Arial" panose="020B0604020202020204" pitchFamily="34" charset="0"/>
                <a:ea typeface="Calibri" panose="020F0502020204030204" pitchFamily="34" charset="0"/>
              </a:rPr>
              <a:t>équipements de loisirs et de plein air</a:t>
            </a:r>
            <a:r>
              <a:rPr lang="fr-CA" sz="2000" dirty="0">
                <a:latin typeface="Arial" panose="020B0604020202020204" pitchFamily="34" charset="0"/>
                <a:ea typeface="Calibri" panose="020F0502020204030204" pitchFamily="34" charset="0"/>
              </a:rPr>
              <a:t>, ainsi qu’aux </a:t>
            </a:r>
            <a:r>
              <a:rPr lang="fr-CA" sz="2000" b="1" dirty="0">
                <a:latin typeface="Arial" panose="020B0604020202020204" pitchFamily="34" charset="0"/>
                <a:ea typeface="Calibri" panose="020F0502020204030204" pitchFamily="34" charset="0"/>
              </a:rPr>
              <a:t>pressions exercées</a:t>
            </a:r>
            <a:r>
              <a:rPr lang="fr-CA" sz="2000" dirty="0">
                <a:latin typeface="Arial" panose="020B0604020202020204" pitchFamily="34" charset="0"/>
                <a:ea typeface="Calibri" panose="020F0502020204030204" pitchFamily="34" charset="0"/>
              </a:rPr>
              <a:t> sur l’</a:t>
            </a:r>
            <a:r>
              <a:rPr lang="fr-CA" sz="2000" b="1" dirty="0">
                <a:latin typeface="Arial" panose="020B0604020202020204" pitchFamily="34" charset="0"/>
                <a:ea typeface="Calibri" panose="020F0502020204030204" pitchFamily="34" charset="0"/>
              </a:rPr>
              <a:t>environnement</a:t>
            </a:r>
            <a:r>
              <a:rPr lang="fr-CA" sz="2000" dirty="0">
                <a:latin typeface="Arial" panose="020B0604020202020204" pitchFamily="34" charset="0"/>
                <a:ea typeface="Calibri" panose="020F0502020204030204" pitchFamily="34" charset="0"/>
              </a:rPr>
              <a:t> et le </a:t>
            </a:r>
            <a:r>
              <a:rPr lang="fr-CA" sz="2000" b="1" dirty="0">
                <a:latin typeface="Arial" panose="020B0604020202020204" pitchFamily="34" charset="0"/>
                <a:ea typeface="Calibri" panose="020F0502020204030204" pitchFamily="34" charset="0"/>
              </a:rPr>
              <a:t>patrimoine</a:t>
            </a:r>
            <a:r>
              <a:rPr lang="fr-CA" sz="2000" dirty="0">
                <a:latin typeface="Arial" panose="020B0604020202020204" pitchFamily="34" charset="0"/>
                <a:ea typeface="Calibri" panose="020F0502020204030204" pitchFamily="34" charset="0"/>
              </a:rPr>
              <a:t> du site, l</a:t>
            </a:r>
            <a:r>
              <a:rPr lang="fr-CA" sz="2000" dirty="0">
                <a:effectLst/>
                <a:latin typeface="Arial" panose="020B0604020202020204" pitchFamily="34" charset="0"/>
                <a:ea typeface="Calibri" panose="020F0502020204030204" pitchFamily="34" charset="0"/>
              </a:rPr>
              <a:t>a Ville s’est dotée d</a:t>
            </a:r>
            <a:r>
              <a:rPr lang="fr-CA" sz="2000" dirty="0">
                <a:latin typeface="Arial" panose="020B0604020202020204" pitchFamily="34" charset="0"/>
                <a:ea typeface="Calibri" panose="020F0502020204030204" pitchFamily="34" charset="0"/>
              </a:rPr>
              <a:t>’une vision d’aménagement.</a:t>
            </a:r>
            <a:endParaRPr lang="fr-CA" sz="2000" dirty="0">
              <a:effectLst/>
              <a:latin typeface="Arial" panose="020B0604020202020204" pitchFamily="34" charset="0"/>
              <a:ea typeface="Calibri" panose="020F0502020204030204" pitchFamily="34" charset="0"/>
            </a:endParaRPr>
          </a:p>
          <a:p>
            <a:pPr marL="342900" lvl="2" indent="-342900">
              <a:spcAft>
                <a:spcPts val="600"/>
              </a:spcAft>
              <a:buFont typeface="Arial" panose="020B0604020202020204" pitchFamily="34" charset="0"/>
              <a:buChar char="•"/>
            </a:pPr>
            <a:r>
              <a:rPr lang="fr-CA" sz="2000" b="1" dirty="0">
                <a:effectLst/>
                <a:latin typeface="Arial" panose="020B0604020202020204" pitchFamily="34" charset="0"/>
                <a:ea typeface="Calibri" panose="020F0502020204030204" pitchFamily="34" charset="0"/>
              </a:rPr>
              <a:t>Actions entreprises </a:t>
            </a:r>
            <a:r>
              <a:rPr lang="fr-CA" sz="2000" dirty="0">
                <a:effectLst/>
                <a:latin typeface="Arial" panose="020B0604020202020204" pitchFamily="34" charset="0"/>
                <a:ea typeface="Calibri" panose="020F0502020204030204" pitchFamily="34" charset="0"/>
              </a:rPr>
              <a:t>pour répondre aux enjeux des domaines suivants :</a:t>
            </a:r>
          </a:p>
          <a:p>
            <a:pPr marL="800100" lvl="3" indent="-342900">
              <a:spcAft>
                <a:spcPts val="600"/>
              </a:spcAft>
              <a:buFont typeface="Arial" panose="020B0604020202020204" pitchFamily="34" charset="0"/>
              <a:buChar char="•"/>
            </a:pPr>
            <a:r>
              <a:rPr lang="fr-CA" sz="2000" dirty="0">
                <a:latin typeface="Arial" panose="020B0604020202020204" pitchFamily="34" charset="0"/>
                <a:ea typeface="Calibri" panose="020F0502020204030204" pitchFamily="34" charset="0"/>
                <a:cs typeface="Arial" panose="020B0604020202020204" pitchFamily="34" charset="0"/>
              </a:rPr>
              <a:t>Accessibilité et fréquentation</a:t>
            </a:r>
          </a:p>
          <a:p>
            <a:pPr marL="800100" lvl="3" indent="-342900">
              <a:spcAft>
                <a:spcPts val="600"/>
              </a:spcAft>
              <a:buFont typeface="Arial" panose="020B0604020202020204" pitchFamily="34" charset="0"/>
              <a:buChar char="•"/>
            </a:pPr>
            <a:r>
              <a:rPr lang="fr-CA" sz="2000" dirty="0">
                <a:latin typeface="Arial" panose="020B0604020202020204" pitchFamily="34" charset="0"/>
                <a:ea typeface="Calibri" panose="020F0502020204030204" pitchFamily="34" charset="0"/>
                <a:cs typeface="Arial" panose="020B0604020202020204" pitchFamily="34" charset="0"/>
              </a:rPr>
              <a:t>Patrimoine agricole et bâti</a:t>
            </a:r>
          </a:p>
          <a:p>
            <a:pPr marL="800100" lvl="3" indent="-342900">
              <a:spcAft>
                <a:spcPts val="600"/>
              </a:spcAft>
              <a:buFont typeface="Arial" panose="020B0604020202020204" pitchFamily="34" charset="0"/>
              <a:buChar char="•"/>
            </a:pPr>
            <a:r>
              <a:rPr lang="fr-CA" sz="2000" dirty="0">
                <a:latin typeface="Arial" panose="020B0604020202020204" pitchFamily="34" charset="0"/>
                <a:ea typeface="Calibri" panose="020F0502020204030204" pitchFamily="34" charset="0"/>
                <a:cs typeface="Arial" panose="020B0604020202020204" pitchFamily="34" charset="0"/>
              </a:rPr>
              <a:t>Milieux naturels</a:t>
            </a:r>
          </a:p>
        </p:txBody>
      </p:sp>
      <p:pic>
        <p:nvPicPr>
          <p:cNvPr id="5" name="Image 4">
            <a:extLst>
              <a:ext uri="{FF2B5EF4-FFF2-40B4-BE49-F238E27FC236}">
                <a16:creationId xmlns:a16="http://schemas.microsoft.com/office/drawing/2014/main" id="{F7E66C69-F0B7-537B-917F-B1EB2822C444}"/>
              </a:ext>
            </a:extLst>
          </p:cNvPr>
          <p:cNvPicPr>
            <a:picLocks noChangeAspect="1"/>
          </p:cNvPicPr>
          <p:nvPr>
            <p:custDataLst>
              <p:tags r:id="rId5"/>
            </p:custDataLst>
          </p:nvPr>
        </p:nvPicPr>
        <p:blipFill>
          <a:blip r:embed="rId8"/>
          <a:stretch>
            <a:fillRect/>
          </a:stretch>
        </p:blipFill>
        <p:spPr>
          <a:xfrm>
            <a:off x="665824" y="1724727"/>
            <a:ext cx="4457638" cy="4416299"/>
          </a:xfrm>
          <a:prstGeom prst="rect">
            <a:avLst/>
          </a:prstGeom>
        </p:spPr>
      </p:pic>
    </p:spTree>
    <p:extLst>
      <p:ext uri="{BB962C8B-B14F-4D97-AF65-F5344CB8AC3E}">
        <p14:creationId xmlns:p14="http://schemas.microsoft.com/office/powerpoint/2010/main" val="1260660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234F-DE7C-B3B4-D375-D5EA00E6047E}"/>
            </a:ext>
          </a:extLst>
        </p:cNvPr>
        <p:cNvGrpSpPr/>
        <p:nvPr/>
      </p:nvGrpSpPr>
      <p:grpSpPr>
        <a:xfrm>
          <a:off x="0" y="0"/>
          <a:ext cx="0" cy="0"/>
          <a:chOff x="0" y="0"/>
          <a:chExt cx="0" cy="0"/>
        </a:xfrm>
      </p:grpSpPr>
      <p:sp>
        <p:nvSpPr>
          <p:cNvPr id="24" name="Footer Placeholder 3">
            <a:extLst>
              <a:ext uri="{FF2B5EF4-FFF2-40B4-BE49-F238E27FC236}">
                <a16:creationId xmlns:a16="http://schemas.microsoft.com/office/drawing/2014/main" id="{8F38AC42-26B6-B484-DDB1-E90E5D3997C1}"/>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9D574ADC-A517-FA4E-D4BB-649368AEA551}"/>
              </a:ext>
            </a:extLst>
          </p:cNvPr>
          <p:cNvSpPr txBox="1"/>
          <p:nvPr>
            <p:custDataLst>
              <p:tags r:id="rId2"/>
            </p:custDataLst>
          </p:nvPr>
        </p:nvSpPr>
        <p:spPr>
          <a:xfrm>
            <a:off x="554274" y="1001792"/>
            <a:ext cx="6347040" cy="461665"/>
          </a:xfrm>
          <a:prstGeom prst="rect">
            <a:avLst/>
          </a:prstGeom>
          <a:noFill/>
        </p:spPr>
        <p:txBody>
          <a:bodyPr wrap="square" lIns="91440" tIns="45720" rIns="91440" bIns="45720" rtlCol="0" anchor="t">
            <a:spAutoFit/>
          </a:bodyPr>
          <a:lstStyle/>
          <a:p>
            <a:r>
              <a:rPr lang="fr-CA" sz="2400" b="1">
                <a:solidFill>
                  <a:srgbClr val="0070C0"/>
                </a:solidFill>
                <a:latin typeface="Arial"/>
                <a:cs typeface="Arial"/>
              </a:rPr>
              <a:t>PORTRAIT INITIAL DU SITE DE PROJET</a:t>
            </a:r>
          </a:p>
        </p:txBody>
      </p:sp>
      <p:pic>
        <p:nvPicPr>
          <p:cNvPr id="12" name="Image 11">
            <a:extLst>
              <a:ext uri="{FF2B5EF4-FFF2-40B4-BE49-F238E27FC236}">
                <a16:creationId xmlns:a16="http://schemas.microsoft.com/office/drawing/2014/main" id="{2F5A049D-1C1F-2B50-449F-19D7B450F848}"/>
              </a:ext>
            </a:extLst>
          </p:cNvPr>
          <p:cNvPicPr>
            <a:picLocks noChangeAspect="1"/>
          </p:cNvPicPr>
          <p:nvPr>
            <p:custDataLst>
              <p:tags r:id="rId3"/>
            </p:custDataLst>
          </p:nvPr>
        </p:nvPicPr>
        <p:blipFill>
          <a:blip r:embed="rId10" cstate="email">
            <a:extLst>
              <a:ext uri="{28A0092B-C50C-407E-A947-70E740481C1C}">
                <a14:useLocalDpi xmlns:a14="http://schemas.microsoft.com/office/drawing/2010/main"/>
              </a:ext>
            </a:extLst>
          </a:blip>
          <a:stretch>
            <a:fillRect/>
          </a:stretch>
        </p:blipFill>
        <p:spPr>
          <a:xfrm>
            <a:off x="2409508" y="1520613"/>
            <a:ext cx="7225865" cy="4476693"/>
          </a:xfrm>
          <a:prstGeom prst="rect">
            <a:avLst/>
          </a:prstGeom>
        </p:spPr>
      </p:pic>
      <p:sp>
        <p:nvSpPr>
          <p:cNvPr id="13" name="Ellipse 12">
            <a:extLst>
              <a:ext uri="{FF2B5EF4-FFF2-40B4-BE49-F238E27FC236}">
                <a16:creationId xmlns:a16="http://schemas.microsoft.com/office/drawing/2014/main" id="{83FCCD36-E275-1303-DBA4-832672337BCC}"/>
              </a:ext>
            </a:extLst>
          </p:cNvPr>
          <p:cNvSpPr/>
          <p:nvPr>
            <p:custDataLst>
              <p:tags r:id="rId4"/>
            </p:custDataLst>
          </p:nvPr>
        </p:nvSpPr>
        <p:spPr>
          <a:xfrm rot="18899715">
            <a:off x="6923728" y="3956115"/>
            <a:ext cx="423913" cy="567470"/>
          </a:xfrm>
          <a:prstGeom prst="ellipse">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id="{382AE21F-21C4-15B8-0D75-A88BB4A8BA3D}"/>
              </a:ext>
            </a:extLst>
          </p:cNvPr>
          <p:cNvSpPr txBox="1"/>
          <p:nvPr>
            <p:custDataLst>
              <p:tags r:id="rId5"/>
            </p:custDataLst>
          </p:nvPr>
        </p:nvSpPr>
        <p:spPr>
          <a:xfrm>
            <a:off x="3914827" y="3894453"/>
            <a:ext cx="3421118" cy="584775"/>
          </a:xfrm>
          <a:prstGeom prst="rect">
            <a:avLst/>
          </a:prstGeom>
          <a:noFill/>
        </p:spPr>
        <p:txBody>
          <a:bodyPr wrap="square" rtlCol="0">
            <a:spAutoFit/>
          </a:bodyPr>
          <a:lstStyle/>
          <a:p>
            <a:r>
              <a:rPr lang="fr-CA" sz="1600" b="1" dirty="0">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Site projeté pour le nouveau stationnement écologique</a:t>
            </a:r>
          </a:p>
        </p:txBody>
      </p:sp>
      <p:sp>
        <p:nvSpPr>
          <p:cNvPr id="15" name="ZoneTexte 14">
            <a:extLst>
              <a:ext uri="{FF2B5EF4-FFF2-40B4-BE49-F238E27FC236}">
                <a16:creationId xmlns:a16="http://schemas.microsoft.com/office/drawing/2014/main" id="{CCE57A9A-A612-89DF-E398-77DD70F3EA1D}"/>
              </a:ext>
            </a:extLst>
          </p:cNvPr>
          <p:cNvSpPr txBox="1"/>
          <p:nvPr>
            <p:custDataLst>
              <p:tags r:id="rId6"/>
            </p:custDataLst>
          </p:nvPr>
        </p:nvSpPr>
        <p:spPr>
          <a:xfrm>
            <a:off x="10068025" y="4590353"/>
            <a:ext cx="1793836" cy="738664"/>
          </a:xfrm>
          <a:prstGeom prst="rect">
            <a:avLst/>
          </a:prstGeom>
          <a:noFill/>
        </p:spPr>
        <p:txBody>
          <a:bodyPr wrap="square" rtlCol="0">
            <a:spAutoFit/>
          </a:bodyPr>
          <a:lstStyle/>
          <a:p>
            <a:r>
              <a:rPr lang="fr-CA" sz="1400" dirty="0">
                <a:latin typeface="Arial" panose="020B0604020202020204" pitchFamily="34" charset="0"/>
                <a:cs typeface="Arial" panose="020B0604020202020204" pitchFamily="34" charset="0"/>
              </a:rPr>
              <a:t>Carte interactive de la Ville de Québec, </a:t>
            </a:r>
            <a:r>
              <a:rPr lang="fr-CA" sz="1400" dirty="0" err="1">
                <a:latin typeface="Arial" panose="020B0604020202020204" pitchFamily="34" charset="0"/>
                <a:cs typeface="Arial" panose="020B0604020202020204" pitchFamily="34" charset="0"/>
              </a:rPr>
              <a:t>orthophoto</a:t>
            </a:r>
            <a:r>
              <a:rPr lang="fr-CA" sz="1400" dirty="0">
                <a:latin typeface="Arial" panose="020B0604020202020204" pitchFamily="34" charset="0"/>
                <a:cs typeface="Arial" panose="020B0604020202020204" pitchFamily="34" charset="0"/>
              </a:rPr>
              <a:t> 2021</a:t>
            </a:r>
          </a:p>
        </p:txBody>
      </p:sp>
      <p:sp>
        <p:nvSpPr>
          <p:cNvPr id="16" name="ZoneTexte 15">
            <a:extLst>
              <a:ext uri="{FF2B5EF4-FFF2-40B4-BE49-F238E27FC236}">
                <a16:creationId xmlns:a16="http://schemas.microsoft.com/office/drawing/2014/main" id="{F167971E-4218-6E02-1997-2B1B1BAC18B5}"/>
              </a:ext>
            </a:extLst>
          </p:cNvPr>
          <p:cNvSpPr txBox="1"/>
          <p:nvPr>
            <p:custDataLst>
              <p:tags r:id="rId7"/>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1 – LE CONTEXTE</a:t>
            </a:r>
          </a:p>
        </p:txBody>
      </p:sp>
    </p:spTree>
    <p:extLst>
      <p:ext uri="{BB962C8B-B14F-4D97-AF65-F5344CB8AC3E}">
        <p14:creationId xmlns:p14="http://schemas.microsoft.com/office/powerpoint/2010/main" val="219700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280B0-8498-BE36-479E-A80F08201FF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D6105EC9-FA6A-E1F7-3F3C-DAE3602F8C92}"/>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rcRect l="5134" t="5570"/>
          <a:stretch>
            <a:fillRect/>
          </a:stretch>
        </p:blipFill>
        <p:spPr>
          <a:xfrm>
            <a:off x="2348564" y="1518913"/>
            <a:ext cx="7305574" cy="4462780"/>
          </a:xfrm>
          <a:prstGeom prst="rect">
            <a:avLst/>
          </a:prstGeom>
        </p:spPr>
      </p:pic>
      <p:sp>
        <p:nvSpPr>
          <p:cNvPr id="24" name="Footer Placeholder 3">
            <a:extLst>
              <a:ext uri="{FF2B5EF4-FFF2-40B4-BE49-F238E27FC236}">
                <a16:creationId xmlns:a16="http://schemas.microsoft.com/office/drawing/2014/main" id="{52ED6B65-392C-EDC9-09F4-CD67A83403DB}"/>
              </a:ext>
            </a:extLst>
          </p:cNvPr>
          <p:cNvSpPr>
            <a:spLocks noGrp="1"/>
          </p:cNvSpPr>
          <p:nvPr>
            <p:custDataLst>
              <p:tags r:id="rId2"/>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4A1147B2-32D3-8F3B-DC37-444DFDC5C4DD}"/>
              </a:ext>
            </a:extLst>
          </p:cNvPr>
          <p:cNvSpPr txBox="1"/>
          <p:nvPr>
            <p:custDataLst>
              <p:tags r:id="rId3"/>
            </p:custDataLst>
          </p:nvPr>
        </p:nvSpPr>
        <p:spPr>
          <a:xfrm>
            <a:off x="554274" y="1001792"/>
            <a:ext cx="11812660" cy="461665"/>
          </a:xfrm>
          <a:prstGeom prst="rect">
            <a:avLst/>
          </a:prstGeom>
          <a:noFill/>
        </p:spPr>
        <p:txBody>
          <a:bodyPr wrap="square" lIns="91440" tIns="45720" rIns="91440" bIns="45720" rtlCol="0" anchor="t">
            <a:spAutoFit/>
          </a:bodyPr>
          <a:lstStyle/>
          <a:p>
            <a:r>
              <a:rPr lang="fr-CA" sz="2400" b="1" dirty="0">
                <a:solidFill>
                  <a:srgbClr val="0070C0"/>
                </a:solidFill>
                <a:latin typeface="Arial"/>
                <a:cs typeface="Arial"/>
              </a:rPr>
              <a:t>PORTRAIT INITIAL DU SITE DE PROJET</a:t>
            </a:r>
          </a:p>
        </p:txBody>
      </p:sp>
      <p:sp>
        <p:nvSpPr>
          <p:cNvPr id="6" name="ZoneTexte 5">
            <a:extLst>
              <a:ext uri="{FF2B5EF4-FFF2-40B4-BE49-F238E27FC236}">
                <a16:creationId xmlns:a16="http://schemas.microsoft.com/office/drawing/2014/main" id="{A8861DA1-1AC9-4B6D-8A9A-CFA8F45A218D}"/>
              </a:ext>
            </a:extLst>
          </p:cNvPr>
          <p:cNvSpPr txBox="1"/>
          <p:nvPr>
            <p:custDataLst>
              <p:tags r:id="rId4"/>
            </p:custDataLst>
          </p:nvPr>
        </p:nvSpPr>
        <p:spPr>
          <a:xfrm>
            <a:off x="10039150" y="2528182"/>
            <a:ext cx="1793836" cy="954107"/>
          </a:xfrm>
          <a:prstGeom prst="rect">
            <a:avLst/>
          </a:prstGeom>
          <a:noFill/>
        </p:spPr>
        <p:txBody>
          <a:bodyPr wrap="square" rtlCol="0">
            <a:spAutoFit/>
          </a:bodyPr>
          <a:lstStyle/>
          <a:p>
            <a:r>
              <a:rPr lang="fr-CA" sz="1400" dirty="0">
                <a:latin typeface="Arial" panose="020B0604020202020204" pitchFamily="34" charset="0"/>
                <a:cs typeface="Arial" panose="020B0604020202020204" pitchFamily="34" charset="0"/>
              </a:rPr>
              <a:t>Carte interactive de la Ville de Québec, image 3D et oblique 2021 </a:t>
            </a:r>
          </a:p>
        </p:txBody>
      </p:sp>
      <p:sp>
        <p:nvSpPr>
          <p:cNvPr id="10" name="ZoneTexte 9">
            <a:extLst>
              <a:ext uri="{FF2B5EF4-FFF2-40B4-BE49-F238E27FC236}">
                <a16:creationId xmlns:a16="http://schemas.microsoft.com/office/drawing/2014/main" id="{4DD1C8E2-5D06-F157-A155-C2B5B441509A}"/>
              </a:ext>
            </a:extLst>
          </p:cNvPr>
          <p:cNvSpPr txBox="1"/>
          <p:nvPr>
            <p:custDataLst>
              <p:tags r:id="rId5"/>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1 – LE CONTEXTE</a:t>
            </a:r>
          </a:p>
        </p:txBody>
      </p:sp>
    </p:spTree>
    <p:extLst>
      <p:ext uri="{BB962C8B-B14F-4D97-AF65-F5344CB8AC3E}">
        <p14:creationId xmlns:p14="http://schemas.microsoft.com/office/powerpoint/2010/main" val="104407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3">
            <a:extLst>
              <a:ext uri="{FF2B5EF4-FFF2-40B4-BE49-F238E27FC236}">
                <a16:creationId xmlns:a16="http://schemas.microsoft.com/office/drawing/2014/main" id="{EC8496C6-F4C4-4EC8-869F-415478C83FC6}"/>
              </a:ext>
            </a:extLst>
          </p:cNvPr>
          <p:cNvSpPr>
            <a:spLocks noGrp="1"/>
          </p:cNvSpPr>
          <p:nvPr>
            <p:custDataLst>
              <p:tags r:id="rId1"/>
            </p:custDataLst>
          </p:nvPr>
        </p:nvSpPr>
        <p:spPr>
          <a:xfrm>
            <a:off x="1005839" y="6441289"/>
            <a:ext cx="4424233" cy="22521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latin typeface="Calibri" panose="020F0502020204030204" pitchFamily="34" charset="0"/>
              </a:rPr>
              <a:t>Service de la planification de l’aménagement et de l’environnement </a:t>
            </a:r>
          </a:p>
        </p:txBody>
      </p:sp>
      <p:sp>
        <p:nvSpPr>
          <p:cNvPr id="4" name="ZoneTexte 3">
            <a:extLst>
              <a:ext uri="{FF2B5EF4-FFF2-40B4-BE49-F238E27FC236}">
                <a16:creationId xmlns:a16="http://schemas.microsoft.com/office/drawing/2014/main" id="{A32333B3-D8F0-AA92-FD58-5BA229E84EDA}"/>
              </a:ext>
            </a:extLst>
          </p:cNvPr>
          <p:cNvSpPr txBox="1"/>
          <p:nvPr>
            <p:custDataLst>
              <p:tags r:id="rId2"/>
            </p:custDataLst>
          </p:nvPr>
        </p:nvSpPr>
        <p:spPr>
          <a:xfrm>
            <a:off x="554274" y="1001792"/>
            <a:ext cx="11812660" cy="461665"/>
          </a:xfrm>
          <a:prstGeom prst="rect">
            <a:avLst/>
          </a:prstGeom>
          <a:noFill/>
        </p:spPr>
        <p:txBody>
          <a:bodyPr wrap="square" lIns="91440" tIns="45720" rIns="91440" bIns="45720" rtlCol="0" anchor="t">
            <a:spAutoFit/>
          </a:bodyPr>
          <a:lstStyle/>
          <a:p>
            <a:r>
              <a:rPr lang="fr-CA" sz="2400" b="1">
                <a:solidFill>
                  <a:srgbClr val="0070C0"/>
                </a:solidFill>
                <a:latin typeface="Arial"/>
                <a:cs typeface="Arial"/>
              </a:rPr>
              <a:t>PORTRAIT INITIAL DU SITE DE PROJET</a:t>
            </a:r>
          </a:p>
        </p:txBody>
      </p:sp>
      <p:pic>
        <p:nvPicPr>
          <p:cNvPr id="5" name="Image 4" descr="Une image contenant ciel, herbe, plein air, sol&#10;&#10;Description générée automatiquement">
            <a:extLst>
              <a:ext uri="{FF2B5EF4-FFF2-40B4-BE49-F238E27FC236}">
                <a16:creationId xmlns:a16="http://schemas.microsoft.com/office/drawing/2014/main" id="{5E262C87-6C95-F581-1AE8-454342AE9E6C}"/>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a:ext>
            </a:extLst>
          </a:blip>
          <a:stretch>
            <a:fillRect/>
          </a:stretch>
        </p:blipFill>
        <p:spPr>
          <a:xfrm>
            <a:off x="6610941" y="1637217"/>
            <a:ext cx="4471266" cy="3353450"/>
          </a:xfrm>
          <a:prstGeom prst="rect">
            <a:avLst/>
          </a:prstGeom>
        </p:spPr>
      </p:pic>
      <p:sp>
        <p:nvSpPr>
          <p:cNvPr id="6" name="ZoneTexte 5">
            <a:extLst>
              <a:ext uri="{FF2B5EF4-FFF2-40B4-BE49-F238E27FC236}">
                <a16:creationId xmlns:a16="http://schemas.microsoft.com/office/drawing/2014/main" id="{19E7E5CB-AB40-EFC7-FF96-387FB19AB2E8}"/>
              </a:ext>
            </a:extLst>
          </p:cNvPr>
          <p:cNvSpPr txBox="1"/>
          <p:nvPr>
            <p:custDataLst>
              <p:tags r:id="rId4"/>
            </p:custDataLst>
          </p:nvPr>
        </p:nvSpPr>
        <p:spPr>
          <a:xfrm>
            <a:off x="1966536" y="5220783"/>
            <a:ext cx="8988136" cy="830997"/>
          </a:xfrm>
          <a:prstGeom prst="rect">
            <a:avLst/>
          </a:prstGeom>
          <a:noFill/>
        </p:spPr>
        <p:txBody>
          <a:bodyPr wrap="square" rtlCol="0">
            <a:spAutoFit/>
          </a:bodyPr>
          <a:lstStyle/>
          <a:p>
            <a:pPr algn="ctr"/>
            <a:r>
              <a:rPr lang="fr-FR" sz="1600" b="1">
                <a:latin typeface="Arial" panose="020B0604020202020204" pitchFamily="34" charset="0"/>
                <a:cs typeface="Arial" panose="020B0604020202020204" pitchFamily="34" charset="0"/>
              </a:rPr>
              <a:t>Stationnement non </a:t>
            </a:r>
            <a:r>
              <a:rPr lang="fr-FR" sz="1600" b="1" dirty="0">
                <a:latin typeface="Arial" panose="020B0604020202020204" pitchFamily="34" charset="0"/>
                <a:cs typeface="Arial" panose="020B0604020202020204" pitchFamily="34" charset="0"/>
              </a:rPr>
              <a:t>aménagé</a:t>
            </a:r>
            <a:r>
              <a:rPr lang="fr-FR" sz="1600" b="1">
                <a:latin typeface="Arial" panose="020B0604020202020204" pitchFamily="34" charset="0"/>
                <a:cs typeface="Arial" panose="020B0604020202020204" pitchFamily="34" charset="0"/>
              </a:rPr>
              <a:t> </a:t>
            </a:r>
            <a:r>
              <a:rPr kumimoji="0" lang="fr-FR"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CA"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120 cases)</a:t>
            </a:r>
            <a:r>
              <a:rPr lang="fr-FR" sz="1600" b="1">
                <a:latin typeface="Arial" panose="020B0604020202020204" pitchFamily="34" charset="0"/>
                <a:cs typeface="Arial" panose="020B0604020202020204" pitchFamily="34" charset="0"/>
              </a:rPr>
              <a:t> et non officiel du pavillon d’accueil : Débordement dans les allées et empiètement sur les aires vertes</a:t>
            </a:r>
          </a:p>
          <a:p>
            <a:pPr algn="ctr"/>
            <a:endParaRPr lang="fr-CA" sz="1600" b="1">
              <a:latin typeface="Arial" panose="020B0604020202020204" pitchFamily="34" charset="0"/>
              <a:cs typeface="Arial" panose="020B0604020202020204" pitchFamily="34" charset="0"/>
            </a:endParaRPr>
          </a:p>
        </p:txBody>
      </p:sp>
      <p:pic>
        <p:nvPicPr>
          <p:cNvPr id="7" name="Image 6" descr="Une image contenant plein air, ciel, voiture, route&#10;&#10;Description générée automatiquement">
            <a:extLst>
              <a:ext uri="{FF2B5EF4-FFF2-40B4-BE49-F238E27FC236}">
                <a16:creationId xmlns:a16="http://schemas.microsoft.com/office/drawing/2014/main" id="{9CF96D20-CB20-640C-1067-F5B84CA967A2}"/>
              </a:ext>
            </a:extLst>
          </p:cNvPr>
          <p:cNvPicPr>
            <a:picLocks noChangeAspect="1"/>
          </p:cNvPicPr>
          <p:nvPr>
            <p:custDataLst>
              <p:tags r:id="rId5"/>
            </p:custDataLst>
          </p:nvPr>
        </p:nvPicPr>
        <p:blipFill rotWithShape="1">
          <a:blip r:embed="rId9" cstate="print">
            <a:extLst>
              <a:ext uri="{28A0092B-C50C-407E-A947-70E740481C1C}">
                <a14:useLocalDpi xmlns:a14="http://schemas.microsoft.com/office/drawing/2010/main"/>
              </a:ext>
            </a:extLst>
          </a:blip>
          <a:srcRect/>
          <a:stretch/>
        </p:blipFill>
        <p:spPr>
          <a:xfrm>
            <a:off x="1206233" y="1637217"/>
            <a:ext cx="4374827" cy="3353450"/>
          </a:xfrm>
          <a:prstGeom prst="rect">
            <a:avLst/>
          </a:prstGeom>
        </p:spPr>
      </p:pic>
      <p:sp>
        <p:nvSpPr>
          <p:cNvPr id="3" name="ZoneTexte 2">
            <a:extLst>
              <a:ext uri="{FF2B5EF4-FFF2-40B4-BE49-F238E27FC236}">
                <a16:creationId xmlns:a16="http://schemas.microsoft.com/office/drawing/2014/main" id="{B737FFB1-2E89-DEFA-B53D-E8ADA1D6E93D}"/>
              </a:ext>
            </a:extLst>
          </p:cNvPr>
          <p:cNvSpPr txBox="1"/>
          <p:nvPr>
            <p:custDataLst>
              <p:tags r:id="rId6"/>
            </p:custDataLst>
          </p:nvPr>
        </p:nvSpPr>
        <p:spPr>
          <a:xfrm>
            <a:off x="554274" y="279507"/>
            <a:ext cx="6358037" cy="584775"/>
          </a:xfrm>
          <a:prstGeom prst="rect">
            <a:avLst/>
          </a:prstGeom>
          <a:noFill/>
        </p:spPr>
        <p:txBody>
          <a:bodyPr wrap="square" lIns="91440" tIns="45720" rIns="91440" bIns="45720" rtlCol="0" anchor="t">
            <a:spAutoFit/>
          </a:bodyPr>
          <a:lstStyle>
            <a:defPPr>
              <a:defRPr lang="fr-FR"/>
            </a:defPPr>
            <a:lvl1pPr>
              <a:defRPr sz="3200" b="1">
                <a:solidFill>
                  <a:srgbClr val="003670"/>
                </a:solidFill>
                <a:latin typeface="Arial"/>
                <a:cs typeface="Arial"/>
              </a:defRPr>
            </a:lvl1pPr>
          </a:lstStyle>
          <a:p>
            <a:r>
              <a:rPr lang="fr-CA" dirty="0"/>
              <a:t>PARTIE 1 – LE CONTEXTE</a:t>
            </a:r>
          </a:p>
        </p:txBody>
      </p:sp>
    </p:spTree>
    <p:extLst>
      <p:ext uri="{BB962C8B-B14F-4D97-AF65-F5344CB8AC3E}">
        <p14:creationId xmlns:p14="http://schemas.microsoft.com/office/powerpoint/2010/main" val="1471294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1"/>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6"/>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4"/>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Personnalisée 3">
      <a:dk1>
        <a:srgbClr val="000000"/>
      </a:dk1>
      <a:lt1>
        <a:srgbClr val="FFFFFF"/>
      </a:lt1>
      <a:dk2>
        <a:srgbClr val="009FE2"/>
      </a:dk2>
      <a:lt2>
        <a:srgbClr val="DE5054"/>
      </a:lt2>
      <a:accent1>
        <a:srgbClr val="0066AC"/>
      </a:accent1>
      <a:accent2>
        <a:srgbClr val="004895"/>
      </a:accent2>
      <a:accent3>
        <a:srgbClr val="00356A"/>
      </a:accent3>
      <a:accent4>
        <a:srgbClr val="E5005F"/>
      </a:accent4>
      <a:accent5>
        <a:srgbClr val="FFCC00"/>
      </a:accent5>
      <a:accent6>
        <a:srgbClr val="E9B52B"/>
      </a:accent6>
      <a:hlink>
        <a:srgbClr val="DE5054"/>
      </a:hlink>
      <a:folHlink>
        <a:srgbClr val="E5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2958</Words>
  <Application>Microsoft Office PowerPoint</Application>
  <PresentationFormat>Grand écran</PresentationFormat>
  <Paragraphs>295</Paragraphs>
  <Slides>32</Slides>
  <Notes>27</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32</vt:i4>
      </vt:variant>
    </vt:vector>
  </HeadingPairs>
  <TitlesOfParts>
    <vt:vector size="47" baseType="lpstr">
      <vt:lpstr>Aptos</vt:lpstr>
      <vt:lpstr>Arial</vt:lpstr>
      <vt:lpstr>Arial Narrow</vt:lpstr>
      <vt:lpstr>B Helvetica Bold</vt:lpstr>
      <vt:lpstr>Calibri</vt:lpstr>
      <vt:lpstr>Calibri Light</vt:lpstr>
      <vt:lpstr>Courier New</vt:lpstr>
      <vt:lpstr>Helvetica</vt:lpstr>
      <vt:lpstr>Helvetica 55 Roman</vt:lpstr>
      <vt:lpstr>HelveticaNeue LT 75 Bold</vt:lpstr>
      <vt:lpstr>Symbol</vt:lpstr>
      <vt:lpstr>Tw Cen MT</vt:lpstr>
      <vt:lpstr>Wingdings</vt:lpstr>
      <vt:lpstr>Thème Office</vt:lpstr>
      <vt:lpstr>1_Thème Office</vt:lpstr>
      <vt:lpstr>Présentation PowerPoint</vt:lpstr>
      <vt:lpstr>Présentation PowerPoint</vt:lpstr>
      <vt:lpstr>PARTIE 1 – LE CONTEXTE</vt:lpstr>
      <vt:lpstr>Présentation PowerPoint</vt:lpstr>
      <vt:lpstr>Présentation PowerPoint</vt:lpstr>
      <vt:lpstr>Présentation PowerPoint</vt:lpstr>
      <vt:lpstr>Présentation PowerPoint</vt:lpstr>
      <vt:lpstr>Présentation PowerPoint</vt:lpstr>
      <vt:lpstr>Présentation PowerPoint</vt:lpstr>
      <vt:lpstr>PARTIE 2 – LE CONCEPT D’AMÉNAGEMENT</vt:lpstr>
      <vt:lpstr>Présentation PowerPoint</vt:lpstr>
      <vt:lpstr>Présentation PowerPoint</vt:lpstr>
      <vt:lpstr>Présentation PowerPoint</vt:lpstr>
      <vt:lpstr>Présentation PowerPoint</vt:lpstr>
      <vt:lpstr>PARTIE 3 – LES INFRASTRUCTURES VERTES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4 – LE MONITORING</vt:lpstr>
      <vt:lpstr>Présentation PowerPoint</vt:lpstr>
      <vt:lpstr>Présentation PowerPoint</vt:lpstr>
      <vt:lpstr>Présentation PowerPoint</vt:lpstr>
      <vt:lpstr>PARTIE 5 – LA CONCLUSION</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Breton, Ghislain (PAE-DD)</dc:creator>
  <cp:lastModifiedBy>Baker, Alexandre (PAE-BCC)</cp:lastModifiedBy>
  <cp:revision>2</cp:revision>
  <dcterms:created xsi:type="dcterms:W3CDTF">2023-05-29T18:03:24Z</dcterms:created>
  <dcterms:modified xsi:type="dcterms:W3CDTF">2025-11-18T19:49:39Z</dcterms:modified>
</cp:coreProperties>
</file>